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325" r:id="rId2"/>
    <p:sldId id="257" r:id="rId3"/>
    <p:sldId id="277" r:id="rId4"/>
    <p:sldId id="278" r:id="rId5"/>
    <p:sldId id="279" r:id="rId6"/>
    <p:sldId id="280" r:id="rId7"/>
    <p:sldId id="281" r:id="rId8"/>
    <p:sldId id="282" r:id="rId9"/>
    <p:sldId id="283" r:id="rId10"/>
    <p:sldId id="284" r:id="rId11"/>
    <p:sldId id="285" r:id="rId12"/>
    <p:sldId id="286" r:id="rId13"/>
    <p:sldId id="287" r:id="rId14"/>
    <p:sldId id="288" r:id="rId15"/>
    <p:sldId id="289" r:id="rId16"/>
    <p:sldId id="290" r:id="rId17"/>
    <p:sldId id="291" r:id="rId18"/>
    <p:sldId id="292" r:id="rId19"/>
    <p:sldId id="293" r:id="rId20"/>
    <p:sldId id="294" r:id="rId21"/>
    <p:sldId id="296" r:id="rId22"/>
    <p:sldId id="297" r:id="rId23"/>
    <p:sldId id="298" r:id="rId24"/>
    <p:sldId id="299" r:id="rId25"/>
    <p:sldId id="300" r:id="rId26"/>
    <p:sldId id="301" r:id="rId27"/>
    <p:sldId id="302" r:id="rId28"/>
    <p:sldId id="303" r:id="rId29"/>
    <p:sldId id="304" r:id="rId30"/>
    <p:sldId id="305" r:id="rId31"/>
    <p:sldId id="306" r:id="rId32"/>
    <p:sldId id="307" r:id="rId33"/>
    <p:sldId id="308" r:id="rId34"/>
    <p:sldId id="309" r:id="rId35"/>
    <p:sldId id="310" r:id="rId36"/>
    <p:sldId id="311" r:id="rId37"/>
    <p:sldId id="312" r:id="rId38"/>
    <p:sldId id="313" r:id="rId39"/>
    <p:sldId id="314" r:id="rId40"/>
    <p:sldId id="315" r:id="rId41"/>
    <p:sldId id="316" r:id="rId42"/>
    <p:sldId id="317" r:id="rId43"/>
    <p:sldId id="318" r:id="rId44"/>
    <p:sldId id="319" r:id="rId45"/>
    <p:sldId id="320" r:id="rId46"/>
    <p:sldId id="321" r:id="rId47"/>
    <p:sldId id="322" r:id="rId48"/>
    <p:sldId id="323" r:id="rId49"/>
    <p:sldId id="324" r:id="rId50"/>
    <p:sldId id="412" r:id="rId51"/>
    <p:sldId id="411" r:id="rId52"/>
    <p:sldId id="413" r:id="rId53"/>
    <p:sldId id="414" r:id="rId54"/>
    <p:sldId id="415" r:id="rId55"/>
    <p:sldId id="416" r:id="rId56"/>
    <p:sldId id="417" r:id="rId57"/>
    <p:sldId id="418" r:id="rId58"/>
    <p:sldId id="419" r:id="rId59"/>
    <p:sldId id="420" r:id="rId60"/>
    <p:sldId id="409" r:id="rId61"/>
    <p:sldId id="327" r:id="rId62"/>
    <p:sldId id="328" r:id="rId63"/>
    <p:sldId id="329" r:id="rId64"/>
    <p:sldId id="330" r:id="rId65"/>
    <p:sldId id="331" r:id="rId66"/>
    <p:sldId id="332" r:id="rId67"/>
    <p:sldId id="333" r:id="rId68"/>
    <p:sldId id="334" r:id="rId69"/>
    <p:sldId id="335" r:id="rId70"/>
    <p:sldId id="336" r:id="rId71"/>
    <p:sldId id="337" r:id="rId72"/>
    <p:sldId id="338" r:id="rId73"/>
    <p:sldId id="339" r:id="rId74"/>
    <p:sldId id="340" r:id="rId75"/>
    <p:sldId id="341" r:id="rId76"/>
    <p:sldId id="342" r:id="rId77"/>
    <p:sldId id="343" r:id="rId78"/>
    <p:sldId id="344" r:id="rId79"/>
    <p:sldId id="345" r:id="rId80"/>
    <p:sldId id="346" r:id="rId81"/>
    <p:sldId id="347" r:id="rId82"/>
    <p:sldId id="348" r:id="rId83"/>
    <p:sldId id="349" r:id="rId84"/>
    <p:sldId id="378" r:id="rId85"/>
    <p:sldId id="379" r:id="rId86"/>
    <p:sldId id="380" r:id="rId87"/>
    <p:sldId id="381" r:id="rId88"/>
    <p:sldId id="382" r:id="rId89"/>
    <p:sldId id="383" r:id="rId90"/>
    <p:sldId id="392" r:id="rId91"/>
    <p:sldId id="391" r:id="rId92"/>
    <p:sldId id="386" r:id="rId93"/>
    <p:sldId id="387" r:id="rId94"/>
    <p:sldId id="388" r:id="rId95"/>
    <p:sldId id="389" r:id="rId96"/>
    <p:sldId id="393" r:id="rId97"/>
    <p:sldId id="394" r:id="rId98"/>
    <p:sldId id="395" r:id="rId99"/>
    <p:sldId id="396" r:id="rId100"/>
    <p:sldId id="397" r:id="rId101"/>
    <p:sldId id="421" r:id="rId102"/>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8E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08F3DC1-208B-4E94-91B9-9803395B1CC8}" type="datetimeFigureOut">
              <a:rPr lang="fa-IR" smtClean="0"/>
              <a:pPr/>
              <a:t>16/12/1437</a:t>
            </a:fld>
            <a:endParaRPr lang="fa-IR"/>
          </a:p>
        </p:txBody>
      </p:sp>
      <p:sp>
        <p:nvSpPr>
          <p:cNvPr id="17" name="Footer Placeholder 16"/>
          <p:cNvSpPr>
            <a:spLocks noGrp="1"/>
          </p:cNvSpPr>
          <p:nvPr>
            <p:ph type="ftr" sz="quarter" idx="11"/>
          </p:nvPr>
        </p:nvSpPr>
        <p:spPr/>
        <p:txBody>
          <a:bodyPr/>
          <a:lstStyle/>
          <a:p>
            <a:endParaRPr lang="fa-IR"/>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EC50650-6FE0-4424-8C56-6A901EBE8048}" type="slidenum">
              <a:rPr lang="fa-IR" smtClean="0"/>
              <a:pPr/>
              <a:t>‹#›</a:t>
            </a:fld>
            <a:endParaRPr lang="fa-I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8F3DC1-208B-4E94-91B9-9803395B1CC8}" type="datetimeFigureOut">
              <a:rPr lang="fa-IR" smtClean="0"/>
              <a:pPr/>
              <a:t>16/12/1437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EC50650-6FE0-4424-8C56-6A901EBE8048}"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8F3DC1-208B-4E94-91B9-9803395B1CC8}" type="datetimeFigureOut">
              <a:rPr lang="fa-IR" smtClean="0"/>
              <a:pPr/>
              <a:t>16/12/1437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EC50650-6FE0-4424-8C56-6A901EBE8048}"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08F3DC1-208B-4E94-91B9-9803395B1CC8}" type="datetimeFigureOut">
              <a:rPr lang="fa-IR" smtClean="0"/>
              <a:pPr/>
              <a:t>16/12/1437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EC50650-6FE0-4424-8C56-6A901EBE8048}" type="slidenum">
              <a:rPr lang="fa-IR" smtClean="0"/>
              <a:pPr/>
              <a:t>‹#›</a:t>
            </a:fld>
            <a:endParaRPr lang="fa-IR"/>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08F3DC1-208B-4E94-91B9-9803395B1CC8}" type="datetimeFigureOut">
              <a:rPr lang="fa-IR" smtClean="0"/>
              <a:pPr/>
              <a:t>16/12/1437</a:t>
            </a:fld>
            <a:endParaRPr lang="fa-IR"/>
          </a:p>
        </p:txBody>
      </p:sp>
      <p:sp>
        <p:nvSpPr>
          <p:cNvPr id="5" name="Footer Placeholder 4"/>
          <p:cNvSpPr>
            <a:spLocks noGrp="1"/>
          </p:cNvSpPr>
          <p:nvPr>
            <p:ph type="ftr" sz="quarter" idx="11"/>
          </p:nvPr>
        </p:nvSpPr>
        <p:spPr>
          <a:xfrm>
            <a:off x="800100" y="6172200"/>
            <a:ext cx="4000500" cy="457200"/>
          </a:xfrm>
        </p:spPr>
        <p:txBody>
          <a:bodyPr/>
          <a:lstStyle/>
          <a:p>
            <a:endParaRPr lang="fa-I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EC50650-6FE0-4424-8C56-6A901EBE8048}"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08F3DC1-208B-4E94-91B9-9803395B1CC8}" type="datetimeFigureOut">
              <a:rPr lang="fa-IR" smtClean="0"/>
              <a:pPr/>
              <a:t>16/12/1437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EC50650-6FE0-4424-8C56-6A901EBE8048}" type="slidenum">
              <a:rPr lang="fa-IR" smtClean="0"/>
              <a:pPr/>
              <a:t>‹#›</a:t>
            </a:fld>
            <a:endParaRPr lang="fa-IR"/>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08F3DC1-208B-4E94-91B9-9803395B1CC8}" type="datetimeFigureOut">
              <a:rPr lang="fa-IR" smtClean="0"/>
              <a:pPr/>
              <a:t>16/12/1437</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6EC50650-6FE0-4424-8C56-6A901EBE8048}" type="slidenum">
              <a:rPr lang="fa-IR" smtClean="0"/>
              <a:pPr/>
              <a:t>‹#›</a:t>
            </a:fld>
            <a:endParaRPr lang="fa-IR"/>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08F3DC1-208B-4E94-91B9-9803395B1CC8}" type="datetimeFigureOut">
              <a:rPr lang="fa-IR" smtClean="0"/>
              <a:pPr/>
              <a:t>16/12/1437</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6EC50650-6FE0-4424-8C56-6A901EBE8048}"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8F3DC1-208B-4E94-91B9-9803395B1CC8}" type="datetimeFigureOut">
              <a:rPr lang="fa-IR" smtClean="0"/>
              <a:pPr/>
              <a:t>16/12/1437</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6EC50650-6FE0-4424-8C56-6A901EBE8048}"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08F3DC1-208B-4E94-91B9-9803395B1CC8}" type="datetimeFigureOut">
              <a:rPr lang="fa-IR" smtClean="0"/>
              <a:pPr/>
              <a:t>16/12/1437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EC50650-6FE0-4424-8C56-6A901EBE8048}" type="slidenum">
              <a:rPr lang="fa-IR" smtClean="0"/>
              <a:pPr/>
              <a:t>‹#›</a:t>
            </a:fld>
            <a:endParaRPr lang="fa-IR"/>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08F3DC1-208B-4E94-91B9-9803395B1CC8}" type="datetimeFigureOut">
              <a:rPr lang="fa-IR" smtClean="0"/>
              <a:pPr/>
              <a:t>16/12/1437</a:t>
            </a:fld>
            <a:endParaRPr lang="fa-IR"/>
          </a:p>
        </p:txBody>
      </p:sp>
      <p:sp>
        <p:nvSpPr>
          <p:cNvPr id="6" name="Footer Placeholder 5"/>
          <p:cNvSpPr>
            <a:spLocks noGrp="1"/>
          </p:cNvSpPr>
          <p:nvPr>
            <p:ph type="ftr" sz="quarter" idx="11"/>
          </p:nvPr>
        </p:nvSpPr>
        <p:spPr>
          <a:xfrm>
            <a:off x="914400" y="6172200"/>
            <a:ext cx="3886200" cy="457200"/>
          </a:xfrm>
        </p:spPr>
        <p:txBody>
          <a:bodyPr/>
          <a:lstStyle/>
          <a:p>
            <a:endParaRPr lang="fa-IR"/>
          </a:p>
        </p:txBody>
      </p:sp>
      <p:sp>
        <p:nvSpPr>
          <p:cNvPr id="7" name="Slide Number Placeholder 6"/>
          <p:cNvSpPr>
            <a:spLocks noGrp="1"/>
          </p:cNvSpPr>
          <p:nvPr>
            <p:ph type="sldNum" sz="quarter" idx="12"/>
          </p:nvPr>
        </p:nvSpPr>
        <p:spPr>
          <a:xfrm>
            <a:off x="146304" y="6208776"/>
            <a:ext cx="457200" cy="457200"/>
          </a:xfrm>
        </p:spPr>
        <p:txBody>
          <a:bodyPr/>
          <a:lstStyle/>
          <a:p>
            <a:fld id="{6EC50650-6FE0-4424-8C56-6A901EBE8048}" type="slidenum">
              <a:rPr lang="fa-IR" smtClean="0"/>
              <a:pPr/>
              <a:t>‹#›</a:t>
            </a:fld>
            <a:endParaRPr lang="fa-I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08F3DC1-208B-4E94-91B9-9803395B1CC8}" type="datetimeFigureOut">
              <a:rPr lang="fa-IR" smtClean="0"/>
              <a:pPr/>
              <a:t>16/12/1437</a:t>
            </a:fld>
            <a:endParaRPr lang="fa-I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a-I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EC50650-6FE0-4424-8C56-6A901EBE8048}"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74638"/>
            <a:ext cx="7772400" cy="3582990"/>
          </a:xfrm>
        </p:spPr>
        <p:txBody>
          <a:bodyPr>
            <a:normAutofit/>
          </a:bodyPr>
          <a:lstStyle/>
          <a:p>
            <a:pPr algn="ctr"/>
            <a:r>
              <a:rPr lang="fa-IR" sz="6000" b="1" dirty="0" smtClean="0">
                <a:solidFill>
                  <a:srgbClr val="92D050"/>
                </a:solidFill>
                <a:cs typeface="B Nazanin Outline" pitchFamily="2" charset="-78"/>
              </a:rPr>
              <a:t> </a:t>
            </a:r>
            <a:endParaRPr lang="fa-IR" sz="6000" b="1" dirty="0">
              <a:solidFill>
                <a:srgbClr val="92D050"/>
              </a:solidFill>
              <a:cs typeface="B Nazanin Outline" pitchFamily="2" charset="-78"/>
            </a:endParaRPr>
          </a:p>
        </p:txBody>
      </p:sp>
      <p:pic>
        <p:nvPicPr>
          <p:cNvPr id="3" name="Picture 2" descr="Untitled-1"/>
          <p:cNvPicPr>
            <a:picLocks noChangeAspect="1" noChangeArrowheads="1"/>
          </p:cNvPicPr>
          <p:nvPr/>
        </p:nvPicPr>
        <p:blipFill>
          <a:blip r:embed="rId2" cstate="print">
            <a:lum bright="100000" contrast="-100000"/>
          </a:blip>
          <a:srcRect/>
          <a:stretch>
            <a:fillRect/>
          </a:stretch>
        </p:blipFill>
        <p:spPr bwMode="auto">
          <a:xfrm>
            <a:off x="2267744" y="274638"/>
            <a:ext cx="4536504" cy="3128148"/>
          </a:xfrm>
          <a:prstGeom prst="rect">
            <a:avLst/>
          </a:prstGeom>
          <a:gradFill flip="none" rotWithShape="1">
            <a:gsLst>
              <a:gs pos="0">
                <a:srgbClr val="03D4A8"/>
              </a:gs>
              <a:gs pos="25000">
                <a:srgbClr val="21D6E0"/>
              </a:gs>
              <a:gs pos="75000">
                <a:srgbClr val="0087E6"/>
              </a:gs>
              <a:gs pos="100000">
                <a:srgbClr val="005CBF"/>
              </a:gs>
            </a:gsLst>
            <a:lin ang="5400000" scaled="0"/>
            <a:tileRect/>
          </a:gradFill>
          <a:ln>
            <a:solidFill>
              <a:srgbClr val="000099"/>
            </a:solidFill>
          </a:ln>
          <a:effectLst>
            <a:innerShdw blurRad="114300">
              <a:prstClr val="black"/>
            </a:innerShdw>
          </a:effectLst>
        </p:spPr>
      </p:pic>
      <p:sp>
        <p:nvSpPr>
          <p:cNvPr id="4" name="TextBox 3"/>
          <p:cNvSpPr txBox="1"/>
          <p:nvPr/>
        </p:nvSpPr>
        <p:spPr>
          <a:xfrm>
            <a:off x="2238502" y="4077072"/>
            <a:ext cx="4320480" cy="1015663"/>
          </a:xfrm>
          <a:prstGeom prst="rect">
            <a:avLst/>
          </a:prstGeom>
          <a:noFill/>
        </p:spPr>
        <p:txBody>
          <a:bodyPr wrap="square" rtlCol="0">
            <a:spAutoFit/>
          </a:bodyPr>
          <a:lstStyle/>
          <a:p>
            <a:r>
              <a:rPr lang="fa-IR" sz="6000" b="1" dirty="0" smtClean="0">
                <a:solidFill>
                  <a:srgbClr val="E08E20"/>
                </a:solidFill>
                <a:latin typeface="IranNastaliq" panose="02020505000000020003" pitchFamily="18" charset="0"/>
                <a:cs typeface="IranNastaliq" panose="02020505000000020003" pitchFamily="18" charset="0"/>
              </a:rPr>
              <a:t>مراحل کارتن سازی</a:t>
            </a:r>
            <a:endParaRPr lang="en-US" sz="6000" b="1" dirty="0">
              <a:solidFill>
                <a:srgbClr val="E08E20"/>
              </a:solidFill>
              <a:latin typeface="IranNastaliq" panose="02020505000000020003" pitchFamily="18" charset="0"/>
              <a:cs typeface="IranNastaliq" panose="02020505000000020003" pitchFamily="18" charset="0"/>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869006"/>
          </a:xfrm>
        </p:spPr>
        <p:txBody>
          <a:bodyPr>
            <a:normAutofit fontScale="90000"/>
          </a:bodyPr>
          <a:lstStyle/>
          <a:p>
            <a:pPr algn="r">
              <a:lnSpc>
                <a:spcPct val="150000"/>
              </a:lnSpc>
            </a:pPr>
            <a:r>
              <a:rPr lang="fa-IR" b="1" dirty="0" smtClean="0"/>
              <a:t> </a:t>
            </a:r>
            <a:r>
              <a:rPr lang="yo-NG" b="1" dirty="0" smtClean="0"/>
              <a:t> </a:t>
            </a:r>
            <a:r>
              <a:rPr lang="fa-IR" b="1" dirty="0" smtClean="0">
                <a:solidFill>
                  <a:srgbClr val="FF0000"/>
                </a:solidFill>
                <a:cs typeface="B Nazanin" pitchFamily="2" charset="-78"/>
              </a:rPr>
              <a:t>مقادیر جامد ( </a:t>
            </a:r>
            <a:r>
              <a:rPr lang="yo-NG" b="1" dirty="0" smtClean="0">
                <a:solidFill>
                  <a:srgbClr val="FF0000"/>
                </a:solidFill>
                <a:cs typeface="B Nazanin" pitchFamily="2" charset="-78"/>
              </a:rPr>
              <a:t> Solid Content</a:t>
            </a:r>
            <a:r>
              <a:rPr lang="fa-IR" b="1" dirty="0" smtClean="0">
                <a:solidFill>
                  <a:srgbClr val="FF0000"/>
                </a:solidFill>
                <a:cs typeface="B Nazanin" pitchFamily="2" charset="-78"/>
              </a:rPr>
              <a:t>)</a:t>
            </a:r>
            <a:r>
              <a:rPr lang="fa-IR" b="1" dirty="0" smtClean="0"/>
              <a:t/>
            </a:r>
            <a:br>
              <a:rPr lang="fa-IR" b="1" dirty="0" smtClean="0"/>
            </a:br>
            <a:r>
              <a:rPr lang="fa-IR" sz="2800" b="1" dirty="0" smtClean="0">
                <a:cs typeface="B Nazanin" pitchFamily="2" charset="-78"/>
              </a:rPr>
              <a:t>محدوده نرمال مواد جامد در چسب نشاسته براساس تجاری 18 تا 30% است و بر اساس جامدات باید در حدود 16 تا 26 % باشد.</a:t>
            </a:r>
            <a:br>
              <a:rPr lang="fa-IR" sz="2800" b="1" dirty="0" smtClean="0">
                <a:cs typeface="B Nazanin" pitchFamily="2" charset="-78"/>
              </a:rPr>
            </a:br>
            <a:r>
              <a:rPr lang="fa-IR" sz="2800" b="1" dirty="0" smtClean="0">
                <a:cs typeface="B Nazanin" pitchFamily="2" charset="-78"/>
              </a:rPr>
              <a:t/>
            </a:r>
            <a:br>
              <a:rPr lang="fa-IR" sz="2800" b="1" dirty="0" smtClean="0">
                <a:cs typeface="B Nazanin" pitchFamily="2" charset="-78"/>
              </a:rPr>
            </a:br>
            <a:r>
              <a:rPr lang="fa-IR" sz="2800" b="1" dirty="0" smtClean="0">
                <a:cs typeface="B Nazanin" pitchFamily="2" charset="-78"/>
              </a:rPr>
              <a:t> </a:t>
            </a:r>
            <a:r>
              <a:rPr lang="fa-IR" sz="2800" b="1" dirty="0" smtClean="0">
                <a:solidFill>
                  <a:srgbClr val="FF0000"/>
                </a:solidFill>
                <a:cs typeface="B Nazanin" pitchFamily="2" charset="-78"/>
              </a:rPr>
              <a:t>دمای ژله ای شدن</a:t>
            </a:r>
            <a:r>
              <a:rPr lang="yo-NG" sz="2800" b="1" dirty="0" smtClean="0">
                <a:solidFill>
                  <a:srgbClr val="FF0000"/>
                </a:solidFill>
              </a:rPr>
              <a:t> </a:t>
            </a:r>
            <a:r>
              <a:rPr lang="fa-IR" sz="2800" b="1" dirty="0" smtClean="0">
                <a:solidFill>
                  <a:srgbClr val="FF0000"/>
                </a:solidFill>
              </a:rPr>
              <a:t> (</a:t>
            </a:r>
            <a:r>
              <a:rPr lang="yo-NG" sz="2800" b="1" dirty="0" smtClean="0">
                <a:solidFill>
                  <a:srgbClr val="FF0000"/>
                </a:solidFill>
              </a:rPr>
              <a:t>Gel Tempreture</a:t>
            </a:r>
            <a:r>
              <a:rPr lang="fa-IR" sz="2800" b="1" dirty="0" smtClean="0">
                <a:solidFill>
                  <a:srgbClr val="FF0000"/>
                </a:solidFill>
              </a:rPr>
              <a:t>)</a:t>
            </a:r>
            <a:r>
              <a:rPr lang="fa-IR" sz="2800" b="1" dirty="0" smtClean="0">
                <a:cs typeface="B Nazanin" pitchFamily="2" charset="-78"/>
              </a:rPr>
              <a:t/>
            </a:r>
            <a:br>
              <a:rPr lang="fa-IR" sz="2800" b="1" dirty="0" smtClean="0">
                <a:cs typeface="B Nazanin" pitchFamily="2" charset="-78"/>
              </a:rPr>
            </a:br>
            <a:r>
              <a:rPr lang="fa-IR" sz="2800" b="1" dirty="0" smtClean="0">
                <a:cs typeface="B Nazanin" pitchFamily="2" charset="-78"/>
              </a:rPr>
              <a:t>دمایی است که دانه های نشاسته شروع به واکشیده شدن تورم (</a:t>
            </a:r>
            <a:r>
              <a:rPr lang="yo-NG" sz="2800" b="1" dirty="0" smtClean="0">
                <a:cs typeface="B Nazanin" pitchFamily="2" charset="-78"/>
              </a:rPr>
              <a:t>Swelling </a:t>
            </a:r>
            <a:r>
              <a:rPr lang="fa-IR" sz="2800" b="1" dirty="0" smtClean="0">
                <a:cs typeface="B Nazanin" pitchFamily="2" charset="-78"/>
              </a:rPr>
              <a:t>)  می نماید که غلیظ تر شدن آنها بوضوح قابل مشاهده   </a:t>
            </a:r>
            <a:r>
              <a:rPr lang="yo-NG" sz="2800" b="1" dirty="0" smtClean="0">
                <a:cs typeface="B Nazanin" pitchFamily="2" charset="-78"/>
              </a:rPr>
              <a:t/>
            </a:r>
            <a:br>
              <a:rPr lang="yo-NG" sz="2800" b="1" dirty="0" smtClean="0">
                <a:cs typeface="B Nazanin" pitchFamily="2" charset="-78"/>
              </a:rPr>
            </a:br>
            <a:r>
              <a:rPr lang="fa-IR" sz="2800" b="1" dirty="0" smtClean="0">
                <a:cs typeface="B Nazanin" pitchFamily="2" charset="-78"/>
              </a:rPr>
              <a:t>است</a:t>
            </a:r>
            <a:endParaRPr lang="fa-IR" sz="2800" b="1" dirty="0">
              <a:cs typeface="B Nazanin" pitchFamily="2" charset="-78"/>
            </a:endParaRPr>
          </a:p>
        </p:txBody>
      </p:sp>
    </p:spTree>
  </p:cSld>
  <p:clrMapOvr>
    <a:masterClrMapping/>
  </p:clrMapOvr>
  <p:transition>
    <p:wedge/>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297634"/>
          </a:xfrm>
        </p:spPr>
        <p:txBody>
          <a:bodyPr/>
          <a:lstStyle/>
          <a:p>
            <a:pPr lvl="0" algn="r">
              <a:lnSpc>
                <a:spcPct val="150000"/>
              </a:lnSpc>
            </a:pPr>
            <a:r>
              <a:rPr lang="fa-IR" sz="3600" dirty="0" smtClean="0">
                <a:solidFill>
                  <a:srgbClr val="0070C0"/>
                </a:solidFill>
                <a:cs typeface="B Nazanin" pitchFamily="2" charset="-78"/>
              </a:rPr>
              <a:t>4- حداقل 5 جعبه برای آزمون استفاده شود.</a:t>
            </a:r>
            <a:r>
              <a:rPr lang="en-US" sz="3600" dirty="0" smtClean="0">
                <a:solidFill>
                  <a:srgbClr val="0070C0"/>
                </a:solidFill>
                <a:cs typeface="B Nazanin" pitchFamily="2" charset="-78"/>
              </a:rPr>
              <a:t/>
            </a:r>
            <a:br>
              <a:rPr lang="en-US" sz="3600" dirty="0" smtClean="0">
                <a:solidFill>
                  <a:srgbClr val="0070C0"/>
                </a:solidFill>
                <a:cs typeface="B Nazanin" pitchFamily="2" charset="-78"/>
              </a:rPr>
            </a:br>
            <a:r>
              <a:rPr lang="fa-IR" sz="3600" dirty="0" smtClean="0">
                <a:solidFill>
                  <a:srgbClr val="0070C0"/>
                </a:solidFill>
                <a:cs typeface="B Nazanin" pitchFamily="2" charset="-78"/>
              </a:rPr>
              <a:t>5- نتایج بر حسب نیوتن یا کیلو گرم اعلام می گردد.</a:t>
            </a:r>
            <a:r>
              <a:rPr lang="en-US" sz="3600" dirty="0" smtClean="0">
                <a:solidFill>
                  <a:srgbClr val="0070C0"/>
                </a:solidFill>
                <a:cs typeface="B Nazanin" pitchFamily="2" charset="-78"/>
              </a:rPr>
              <a:t/>
            </a:r>
            <a:br>
              <a:rPr lang="en-US" sz="3600" dirty="0" smtClean="0">
                <a:solidFill>
                  <a:srgbClr val="0070C0"/>
                </a:solidFill>
                <a:cs typeface="B Nazanin" pitchFamily="2" charset="-78"/>
              </a:rPr>
            </a:br>
            <a:r>
              <a:rPr lang="fa-IR" sz="3600" dirty="0" smtClean="0">
                <a:solidFill>
                  <a:srgbClr val="0070C0"/>
                </a:solidFill>
                <a:cs typeface="B Nazanin" pitchFamily="2" charset="-78"/>
              </a:rPr>
              <a:t>6- از استاندارد </a:t>
            </a:r>
            <a:r>
              <a:rPr lang="en-US" sz="3600" dirty="0" smtClean="0">
                <a:solidFill>
                  <a:srgbClr val="0070C0"/>
                </a:solidFill>
                <a:cs typeface="B Nazanin" pitchFamily="2" charset="-78"/>
              </a:rPr>
              <a:t>T804 </a:t>
            </a:r>
            <a:r>
              <a:rPr lang="en-US" sz="3600" dirty="0" err="1" smtClean="0">
                <a:solidFill>
                  <a:srgbClr val="0070C0"/>
                </a:solidFill>
                <a:cs typeface="B Nazanin" pitchFamily="2" charset="-78"/>
              </a:rPr>
              <a:t>om</a:t>
            </a:r>
            <a:r>
              <a:rPr lang="en-US" sz="3600" dirty="0" smtClean="0">
                <a:solidFill>
                  <a:srgbClr val="0070C0"/>
                </a:solidFill>
                <a:cs typeface="B Nazanin" pitchFamily="2" charset="-78"/>
              </a:rPr>
              <a:t> -06</a:t>
            </a:r>
            <a:r>
              <a:rPr lang="fa-IR" sz="3600" dirty="0" smtClean="0">
                <a:solidFill>
                  <a:srgbClr val="0070C0"/>
                </a:solidFill>
                <a:cs typeface="B Nazanin" pitchFamily="2" charset="-78"/>
              </a:rPr>
              <a:t>  و همچنین استاندارد </a:t>
            </a:r>
            <a:r>
              <a:rPr lang="en-US" sz="3600" dirty="0" smtClean="0">
                <a:solidFill>
                  <a:srgbClr val="0070C0"/>
                </a:solidFill>
                <a:cs typeface="B Nazanin" pitchFamily="2" charset="-78"/>
              </a:rPr>
              <a:t>ISIRI</a:t>
            </a:r>
            <a:r>
              <a:rPr lang="fa-IR" sz="3600" dirty="0" smtClean="0">
                <a:solidFill>
                  <a:srgbClr val="0070C0"/>
                </a:solidFill>
                <a:cs typeface="B Nazanin" pitchFamily="2" charset="-78"/>
              </a:rPr>
              <a:t>   به شماره 1641 برای اندازه گیری میزان مقاومت فشاری جعبه ها استفاده می شود</a:t>
            </a:r>
            <a:r>
              <a:rPr lang="fa-IR" dirty="0" smtClean="0"/>
              <a:t>.</a:t>
            </a:r>
            <a:r>
              <a:rPr lang="en-US" dirty="0" smtClean="0"/>
              <a:t/>
            </a:r>
            <a:br>
              <a:rPr lang="en-US" dirty="0" smtClean="0"/>
            </a:br>
            <a:endParaRPr lang="fa-IR" dirty="0"/>
          </a:p>
        </p:txBody>
      </p:sp>
    </p:spTree>
  </p:cSld>
  <p:clrMapOvr>
    <a:masterClrMapping/>
  </p:clrMapOvr>
  <p:transition>
    <p:pull dir="u"/>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3" name="Picture 2" descr="12"/>
          <p:cNvPicPr>
            <a:picLocks noChangeAspect="1" noChangeArrowheads="1"/>
          </p:cNvPicPr>
          <p:nvPr/>
        </p:nvPicPr>
        <p:blipFill>
          <a:blip r:embed="rId2"/>
          <a:srcRect/>
          <a:stretch>
            <a:fillRect/>
          </a:stretch>
        </p:blipFill>
        <p:spPr bwMode="auto">
          <a:xfrm>
            <a:off x="-381000" y="0"/>
            <a:ext cx="9906000" cy="6858000"/>
          </a:xfrm>
          <a:prstGeom prst="rect">
            <a:avLst/>
          </a:prstGeom>
          <a:noFill/>
          <a:ln w="9525">
            <a:noFill/>
            <a:miter lim="800000"/>
            <a:headEnd/>
            <a:tailEnd/>
          </a:ln>
        </p:spPr>
      </p:pic>
      <p:sp>
        <p:nvSpPr>
          <p:cNvPr id="4" name="Rectangle 3"/>
          <p:cNvSpPr/>
          <p:nvPr/>
        </p:nvSpPr>
        <p:spPr>
          <a:xfrm>
            <a:off x="-285784" y="2500306"/>
            <a:ext cx="6357982" cy="2554545"/>
          </a:xfrm>
          <a:prstGeom prst="rect">
            <a:avLst/>
          </a:prstGeom>
        </p:spPr>
        <p:txBody>
          <a:bodyPr wrap="square">
            <a:spAutoFit/>
          </a:bodyPr>
          <a:lstStyle/>
          <a:p>
            <a:pPr algn="ctr"/>
            <a:r>
              <a:rPr lang="fa-IR" sz="8000" kern="10" dirty="0" smtClean="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cs typeface="B Titr"/>
              </a:rPr>
              <a:t>  </a:t>
            </a:r>
          </a:p>
          <a:p>
            <a:pPr algn="ctr"/>
            <a:r>
              <a:rPr lang="fa-IR" sz="8000" kern="10" dirty="0" smtClean="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cs typeface="B Titr"/>
              </a:rPr>
              <a:t>ادامه دارد ......</a:t>
            </a:r>
            <a:endParaRPr lang="fa-IR" sz="8000" kern="10" dirty="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cs typeface="B Titr"/>
            </a:endParaRPr>
          </a:p>
        </p:txBody>
      </p:sp>
    </p:spTree>
  </p:cSld>
  <p:clrMapOvr>
    <a:masterClrMapping/>
  </p:clrMapOvr>
  <p:transition>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083188"/>
          </a:xfrm>
        </p:spPr>
        <p:txBody>
          <a:bodyPr>
            <a:normAutofit/>
          </a:bodyPr>
          <a:lstStyle/>
          <a:p>
            <a:pPr algn="r">
              <a:lnSpc>
                <a:spcPct val="150000"/>
              </a:lnSpc>
            </a:pPr>
            <a:r>
              <a:rPr lang="fa-IR" sz="2800" b="1" dirty="0" smtClean="0">
                <a:solidFill>
                  <a:srgbClr val="7030A0"/>
                </a:solidFill>
                <a:cs typeface="B Nazanin" pitchFamily="2" charset="-78"/>
              </a:rPr>
              <a:t>مقادیر دمای ژله ای شدن(  </a:t>
            </a:r>
            <a:r>
              <a:rPr lang="yo-NG" sz="2800" b="1" dirty="0" smtClean="0">
                <a:solidFill>
                  <a:srgbClr val="7030A0"/>
                </a:solidFill>
                <a:cs typeface="B Nazanin" pitchFamily="2" charset="-78"/>
              </a:rPr>
              <a:t> Gel poin</a:t>
            </a:r>
            <a:r>
              <a:rPr lang="en-US" sz="2800" b="1" dirty="0" smtClean="0">
                <a:solidFill>
                  <a:srgbClr val="7030A0"/>
                </a:solidFill>
                <a:cs typeface="B Nazanin" pitchFamily="2" charset="-78"/>
              </a:rPr>
              <a:t>t</a:t>
            </a:r>
            <a:r>
              <a:rPr lang="fa-IR" sz="2800" b="1" dirty="0" smtClean="0">
                <a:solidFill>
                  <a:srgbClr val="7030A0"/>
                </a:solidFill>
                <a:cs typeface="B Nazanin" pitchFamily="2" charset="-78"/>
              </a:rPr>
              <a:t>)</a:t>
            </a:r>
            <a:r>
              <a:rPr lang="yo-NG" sz="2800" b="1" dirty="0" smtClean="0">
                <a:solidFill>
                  <a:srgbClr val="7030A0"/>
                </a:solidFill>
                <a:cs typeface="B Nazanin" pitchFamily="2" charset="-78"/>
              </a:rPr>
              <a:t> </a:t>
            </a:r>
            <a:r>
              <a:rPr lang="fa-IR" sz="2800" b="1" dirty="0" smtClean="0">
                <a:solidFill>
                  <a:srgbClr val="7030A0"/>
                </a:solidFill>
                <a:cs typeface="B Nazanin" pitchFamily="2" charset="-78"/>
              </a:rPr>
              <a:t>بین 53 تا 63 درجه          سانتی گراد است ، که این دما ر ا می توان بوسیله حرارت دادن یک نمونه از چسب نشاسته ساخته شده تا زمانی که شروع به واکشیدن و غلیظ شدن می نماید اندازه گیری کرد . دمایی که به این صورت مشخص می شود دمای ژله ای شدن یا ( </a:t>
            </a:r>
            <a:r>
              <a:rPr lang="yo-NG" sz="2800" b="1" dirty="0" smtClean="0">
                <a:solidFill>
                  <a:srgbClr val="7030A0"/>
                </a:solidFill>
                <a:cs typeface="B Nazanin" pitchFamily="2" charset="-78"/>
              </a:rPr>
              <a:t>Gel point</a:t>
            </a:r>
            <a:r>
              <a:rPr lang="fa-IR" sz="2800" b="1" dirty="0" smtClean="0">
                <a:solidFill>
                  <a:srgbClr val="7030A0"/>
                </a:solidFill>
                <a:cs typeface="B Nazanin" pitchFamily="2" charset="-78"/>
              </a:rPr>
              <a:t>)</a:t>
            </a:r>
            <a:r>
              <a:rPr lang="yo-NG" sz="2800" b="1" dirty="0" smtClean="0">
                <a:solidFill>
                  <a:srgbClr val="7030A0"/>
                </a:solidFill>
                <a:cs typeface="B Nazanin" pitchFamily="2" charset="-78"/>
              </a:rPr>
              <a:t> </a:t>
            </a:r>
            <a:r>
              <a:rPr lang="fa-IR" sz="2800" b="1" dirty="0" smtClean="0">
                <a:solidFill>
                  <a:srgbClr val="7030A0"/>
                </a:solidFill>
                <a:cs typeface="B Nazanin" pitchFamily="2" charset="-78"/>
              </a:rPr>
              <a:t>نام دارد .   </a:t>
            </a:r>
            <a:endParaRPr lang="fa-IR" sz="2800" b="1" dirty="0">
              <a:solidFill>
                <a:srgbClr val="7030A0"/>
              </a:solidFill>
              <a:cs typeface="B Nazanin" pitchFamily="2" charset="-78"/>
            </a:endParaRPr>
          </a:p>
        </p:txBody>
      </p:sp>
    </p:spTree>
  </p:cSld>
  <p:clrMapOvr>
    <a:masterClrMapping/>
  </p:clrMapOvr>
  <p:transition>
    <p:split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654560"/>
          </a:xfrm>
        </p:spPr>
        <p:txBody>
          <a:bodyPr>
            <a:normAutofit fontScale="90000"/>
          </a:bodyPr>
          <a:lstStyle/>
          <a:p>
            <a:pPr algn="r">
              <a:lnSpc>
                <a:spcPct val="150000"/>
              </a:lnSpc>
            </a:pPr>
            <a:r>
              <a:rPr lang="fa-IR" sz="6000" b="1" dirty="0" smtClean="0">
                <a:solidFill>
                  <a:srgbClr val="FF0000"/>
                </a:solidFill>
                <a:cs typeface="B Nazanin" pitchFamily="2" charset="-78"/>
              </a:rPr>
              <a:t>فرایند تشکیل پیوند:</a:t>
            </a:r>
            <a:r>
              <a:rPr lang="fa-IR" sz="4400" b="1" dirty="0" smtClean="0">
                <a:cs typeface="B Nazanin" pitchFamily="2" charset="-78"/>
              </a:rPr>
              <a:t/>
            </a:r>
            <a:br>
              <a:rPr lang="fa-IR" sz="4400" b="1" dirty="0" smtClean="0">
                <a:cs typeface="B Nazanin" pitchFamily="2" charset="-78"/>
              </a:rPr>
            </a:br>
            <a:r>
              <a:rPr lang="fa-IR" sz="4400" b="1" dirty="0" smtClean="0">
                <a:solidFill>
                  <a:srgbClr val="7030A0"/>
                </a:solidFill>
                <a:cs typeface="B Nazanin" pitchFamily="2" charset="-78"/>
              </a:rPr>
              <a:t>-</a:t>
            </a:r>
            <a:r>
              <a:rPr lang="fa-IR" sz="4400" b="1" dirty="0" smtClean="0">
                <a:cs typeface="B Nazanin" pitchFamily="2" charset="-78"/>
              </a:rPr>
              <a:t> </a:t>
            </a:r>
            <a:r>
              <a:rPr lang="fa-IR" sz="4400" dirty="0" smtClean="0">
                <a:solidFill>
                  <a:srgbClr val="00B050"/>
                </a:solidFill>
                <a:cs typeface="B Nazanin" pitchFamily="2" charset="-78"/>
              </a:rPr>
              <a:t>چسب خوری</a:t>
            </a:r>
            <a:br>
              <a:rPr lang="fa-IR" sz="4400" dirty="0" smtClean="0">
                <a:solidFill>
                  <a:srgbClr val="00B050"/>
                </a:solidFill>
                <a:cs typeface="B Nazanin" pitchFamily="2" charset="-78"/>
              </a:rPr>
            </a:br>
            <a:r>
              <a:rPr lang="fa-IR" sz="4400" dirty="0" smtClean="0">
                <a:solidFill>
                  <a:srgbClr val="7030A0"/>
                </a:solidFill>
                <a:cs typeface="B Nazanin" pitchFamily="2" charset="-78"/>
              </a:rPr>
              <a:t>-</a:t>
            </a:r>
            <a:r>
              <a:rPr lang="fa-IR" sz="4400" dirty="0" smtClean="0">
                <a:solidFill>
                  <a:srgbClr val="00B050"/>
                </a:solidFill>
                <a:cs typeface="B Nazanin" pitchFamily="2" charset="-78"/>
              </a:rPr>
              <a:t> نفوذ چسب</a:t>
            </a:r>
            <a:br>
              <a:rPr lang="fa-IR" sz="4400" dirty="0" smtClean="0">
                <a:solidFill>
                  <a:srgbClr val="00B050"/>
                </a:solidFill>
                <a:cs typeface="B Nazanin" pitchFamily="2" charset="-78"/>
              </a:rPr>
            </a:br>
            <a:r>
              <a:rPr lang="fa-IR" sz="4400" dirty="0" smtClean="0">
                <a:solidFill>
                  <a:srgbClr val="7030A0"/>
                </a:solidFill>
                <a:cs typeface="B Nazanin" pitchFamily="2" charset="-78"/>
              </a:rPr>
              <a:t>-</a:t>
            </a:r>
            <a:r>
              <a:rPr lang="fa-IR" sz="4400" dirty="0" smtClean="0">
                <a:solidFill>
                  <a:srgbClr val="00B050"/>
                </a:solidFill>
                <a:cs typeface="B Nazanin" pitchFamily="2" charset="-78"/>
              </a:rPr>
              <a:t> ژله ای شدن</a:t>
            </a:r>
            <a:br>
              <a:rPr lang="fa-IR" sz="4400" dirty="0" smtClean="0">
                <a:solidFill>
                  <a:srgbClr val="00B050"/>
                </a:solidFill>
                <a:cs typeface="B Nazanin" pitchFamily="2" charset="-78"/>
              </a:rPr>
            </a:br>
            <a:r>
              <a:rPr lang="fa-IR" sz="4400" dirty="0" smtClean="0">
                <a:solidFill>
                  <a:srgbClr val="7030A0"/>
                </a:solidFill>
                <a:cs typeface="B Nazanin" pitchFamily="2" charset="-78"/>
              </a:rPr>
              <a:t>-</a:t>
            </a:r>
            <a:r>
              <a:rPr lang="fa-IR" sz="4400" dirty="0" smtClean="0">
                <a:solidFill>
                  <a:srgbClr val="00B050"/>
                </a:solidFill>
                <a:cs typeface="B Nazanin" pitchFamily="2" charset="-78"/>
              </a:rPr>
              <a:t> پیوند موقتی و نهائی</a:t>
            </a:r>
            <a:endParaRPr lang="fa-IR" sz="4400" dirty="0">
              <a:solidFill>
                <a:srgbClr val="00B050"/>
              </a:solidFill>
              <a:cs typeface="B Nazanin" pitchFamily="2" charset="-78"/>
            </a:endParaRPr>
          </a:p>
        </p:txBody>
      </p:sp>
    </p:spTree>
  </p:cSld>
  <p:clrMapOvr>
    <a:masterClrMapping/>
  </p:clrMapOvr>
  <p:transition>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011882"/>
          </a:xfrm>
        </p:spPr>
        <p:txBody>
          <a:bodyPr>
            <a:normAutofit/>
          </a:bodyPr>
          <a:lstStyle/>
          <a:p>
            <a:pPr algn="r"/>
            <a:r>
              <a:rPr lang="fa-IR" b="1" dirty="0" smtClean="0"/>
              <a:t> </a:t>
            </a:r>
            <a:r>
              <a:rPr lang="fa-IR" b="1" dirty="0" smtClean="0">
                <a:solidFill>
                  <a:srgbClr val="7030A0"/>
                </a:solidFill>
                <a:cs typeface="B Nazanin" pitchFamily="2" charset="-78"/>
              </a:rPr>
              <a:t>چسب خوری </a:t>
            </a:r>
            <a:r>
              <a:rPr lang="fa-IR" b="1" dirty="0" smtClean="0">
                <a:solidFill>
                  <a:srgbClr val="FF0000"/>
                </a:solidFill>
                <a:cs typeface="B Nazanin" pitchFamily="2" charset="-78"/>
              </a:rPr>
              <a:t>(</a:t>
            </a:r>
            <a:r>
              <a:rPr lang="yo-NG" b="1" dirty="0" smtClean="0">
                <a:solidFill>
                  <a:srgbClr val="FF0000"/>
                </a:solidFill>
                <a:cs typeface="B Nazanin" pitchFamily="2" charset="-78"/>
              </a:rPr>
              <a:t> Glue Application</a:t>
            </a:r>
            <a:r>
              <a:rPr lang="fa-IR" b="1" dirty="0" smtClean="0">
                <a:solidFill>
                  <a:srgbClr val="FF0000"/>
                </a:solidFill>
                <a:cs typeface="B Nazanin" pitchFamily="2" charset="-78"/>
              </a:rPr>
              <a:t>)</a:t>
            </a:r>
            <a:br>
              <a:rPr lang="fa-IR" b="1" dirty="0" smtClean="0">
                <a:solidFill>
                  <a:srgbClr val="FF0000"/>
                </a:solidFill>
                <a:cs typeface="B Nazanin" pitchFamily="2" charset="-78"/>
              </a:rPr>
            </a:br>
            <a:r>
              <a:rPr lang="fa-IR" b="1" dirty="0" smtClean="0">
                <a:solidFill>
                  <a:srgbClr val="00B050"/>
                </a:solidFill>
              </a:rPr>
              <a:t> </a:t>
            </a:r>
            <a:r>
              <a:rPr lang="fa-IR" sz="2400" b="1" dirty="0" smtClean="0">
                <a:solidFill>
                  <a:schemeClr val="tx1"/>
                </a:solidFill>
                <a:cs typeface="B Nazanin" pitchFamily="2" charset="-78"/>
              </a:rPr>
              <a:t>- اولین مرحله تشکیل پیوند آغشته شدن چسب به نوک قله فلوتها             (</a:t>
            </a:r>
            <a:r>
              <a:rPr lang="yo-NG" sz="2400" b="1" dirty="0" smtClean="0">
                <a:solidFill>
                  <a:schemeClr val="tx1"/>
                </a:solidFill>
                <a:cs typeface="B Nazanin" pitchFamily="2" charset="-78"/>
              </a:rPr>
              <a:t> flute tip</a:t>
            </a:r>
            <a:r>
              <a:rPr lang="fa-IR" sz="2400" b="1" dirty="0" smtClean="0">
                <a:solidFill>
                  <a:schemeClr val="tx1"/>
                </a:solidFill>
                <a:cs typeface="B Nazanin" pitchFamily="2" charset="-78"/>
              </a:rPr>
              <a:t>)</a:t>
            </a:r>
            <a:r>
              <a:rPr lang="yo-NG" sz="2400" b="1" dirty="0" smtClean="0">
                <a:solidFill>
                  <a:schemeClr val="tx1"/>
                </a:solidFill>
                <a:cs typeface="B Nazanin" pitchFamily="2" charset="-78"/>
              </a:rPr>
              <a:t> </a:t>
            </a:r>
            <a:r>
              <a:rPr lang="fa-IR" sz="2400" b="1" dirty="0" smtClean="0">
                <a:solidFill>
                  <a:schemeClr val="tx1"/>
                </a:solidFill>
                <a:cs typeface="B Nazanin" pitchFamily="2" charset="-78"/>
              </a:rPr>
              <a:t>است </a:t>
            </a:r>
            <a:r>
              <a:rPr lang="fa-IR" sz="2200" b="1" dirty="0" smtClean="0">
                <a:solidFill>
                  <a:schemeClr val="tx1"/>
                </a:solidFill>
                <a:cs typeface="B Nazanin" pitchFamily="2" charset="-78"/>
              </a:rPr>
              <a:t>.  </a:t>
            </a:r>
            <a:br>
              <a:rPr lang="fa-IR" sz="2200" b="1" dirty="0" smtClean="0">
                <a:solidFill>
                  <a:schemeClr val="tx1"/>
                </a:solidFill>
                <a:cs typeface="B Nazanin" pitchFamily="2" charset="-78"/>
              </a:rPr>
            </a:br>
            <a:r>
              <a:rPr lang="yo-NG" sz="2200" b="1" dirty="0" smtClean="0">
                <a:solidFill>
                  <a:schemeClr val="tx1"/>
                </a:solidFill>
                <a:cs typeface="B Nazanin" pitchFamily="2" charset="-78"/>
              </a:rPr>
              <a:t/>
            </a:r>
            <a:br>
              <a:rPr lang="yo-NG" sz="2200" b="1" dirty="0" smtClean="0">
                <a:solidFill>
                  <a:schemeClr val="tx1"/>
                </a:solidFill>
                <a:cs typeface="B Nazanin" pitchFamily="2" charset="-78"/>
              </a:rPr>
            </a:br>
            <a:r>
              <a:rPr lang="fa-IR" sz="2200" b="1" dirty="0" smtClean="0">
                <a:solidFill>
                  <a:schemeClr val="tx1"/>
                </a:solidFill>
                <a:cs typeface="B Nazanin" pitchFamily="2" charset="-78"/>
              </a:rPr>
              <a:t>- </a:t>
            </a:r>
            <a:r>
              <a:rPr lang="fa-IR" sz="2800" b="1" dirty="0" smtClean="0">
                <a:solidFill>
                  <a:schemeClr val="tx1"/>
                </a:solidFill>
                <a:cs typeface="B Nazanin" pitchFamily="2" charset="-78"/>
              </a:rPr>
              <a:t>چسب خوری بستگی به یکنواختی فیلم چسب و ضخامت فیلم</a:t>
            </a:r>
            <a:br>
              <a:rPr lang="fa-IR" sz="2800" b="1" dirty="0" smtClean="0">
                <a:solidFill>
                  <a:schemeClr val="tx1"/>
                </a:solidFill>
                <a:cs typeface="B Nazanin" pitchFamily="2" charset="-78"/>
              </a:rPr>
            </a:br>
            <a:r>
              <a:rPr lang="fa-IR" sz="2800" b="1" dirty="0" smtClean="0">
                <a:solidFill>
                  <a:schemeClr val="tx1"/>
                </a:solidFill>
                <a:cs typeface="B Nazanin" pitchFamily="2" charset="-78"/>
              </a:rPr>
              <a:t>حاصله دارد </a:t>
            </a:r>
            <a:r>
              <a:rPr lang="fa-IR" sz="2200" b="1" dirty="0" smtClean="0">
                <a:solidFill>
                  <a:schemeClr val="tx1"/>
                </a:solidFill>
                <a:cs typeface="B Nazanin" pitchFamily="2" charset="-78"/>
              </a:rPr>
              <a:t>.</a:t>
            </a:r>
            <a:br>
              <a:rPr lang="fa-IR" sz="2200" b="1" dirty="0" smtClean="0">
                <a:solidFill>
                  <a:schemeClr val="tx1"/>
                </a:solidFill>
                <a:cs typeface="B Nazanin" pitchFamily="2" charset="-78"/>
              </a:rPr>
            </a:br>
            <a:r>
              <a:rPr lang="fa-IR" sz="2200" b="1" dirty="0" smtClean="0">
                <a:solidFill>
                  <a:schemeClr val="tx1"/>
                </a:solidFill>
                <a:cs typeface="B Nazanin" pitchFamily="2" charset="-78"/>
              </a:rPr>
              <a:t>- </a:t>
            </a:r>
            <a:r>
              <a:rPr lang="fa-IR" sz="2800" b="1" dirty="0" smtClean="0">
                <a:solidFill>
                  <a:schemeClr val="tx1"/>
                </a:solidFill>
                <a:cs typeface="B Nazanin" pitchFamily="2" charset="-78"/>
              </a:rPr>
              <a:t>چسب باید به مقدار لازم و کافی به نوک قله های فلوت آغشته</a:t>
            </a:r>
            <a:br>
              <a:rPr lang="fa-IR" sz="2800" b="1" dirty="0" smtClean="0">
                <a:solidFill>
                  <a:schemeClr val="tx1"/>
                </a:solidFill>
                <a:cs typeface="B Nazanin" pitchFamily="2" charset="-78"/>
              </a:rPr>
            </a:br>
            <a:r>
              <a:rPr lang="fa-IR" sz="2800" b="1" dirty="0" smtClean="0">
                <a:solidFill>
                  <a:schemeClr val="tx1"/>
                </a:solidFill>
                <a:cs typeface="B Nazanin" pitchFamily="2" charset="-78"/>
              </a:rPr>
              <a:t>شود </a:t>
            </a:r>
            <a:r>
              <a:rPr lang="fa-IR" sz="2200" b="1" dirty="0" smtClean="0">
                <a:solidFill>
                  <a:schemeClr val="tx1"/>
                </a:solidFill>
                <a:cs typeface="B Nazanin" pitchFamily="2" charset="-78"/>
              </a:rPr>
              <a:t>.</a:t>
            </a:r>
            <a:br>
              <a:rPr lang="fa-IR" sz="2200" b="1" dirty="0" smtClean="0">
                <a:solidFill>
                  <a:schemeClr val="tx1"/>
                </a:solidFill>
                <a:cs typeface="B Nazanin" pitchFamily="2" charset="-78"/>
              </a:rPr>
            </a:br>
            <a:r>
              <a:rPr lang="fa-IR" sz="2200" b="1" dirty="0" smtClean="0">
                <a:solidFill>
                  <a:schemeClr val="tx1"/>
                </a:solidFill>
                <a:cs typeface="B Nazanin" pitchFamily="2" charset="-78"/>
              </a:rPr>
              <a:t>- </a:t>
            </a:r>
            <a:r>
              <a:rPr lang="fa-IR" sz="2800" b="1" dirty="0" smtClean="0">
                <a:solidFill>
                  <a:schemeClr val="tx1"/>
                </a:solidFill>
                <a:cs typeface="B Nazanin" pitchFamily="2" charset="-78"/>
              </a:rPr>
              <a:t>کیفیت و شرایط چسب خوری فلوتها باید در تمامی سرعتهای</a:t>
            </a:r>
            <a:br>
              <a:rPr lang="fa-IR" sz="2800" b="1" dirty="0" smtClean="0">
                <a:solidFill>
                  <a:schemeClr val="tx1"/>
                </a:solidFill>
                <a:cs typeface="B Nazanin" pitchFamily="2" charset="-78"/>
              </a:rPr>
            </a:br>
            <a:r>
              <a:rPr lang="fa-IR" sz="2800" b="1" dirty="0" smtClean="0">
                <a:solidFill>
                  <a:schemeClr val="tx1"/>
                </a:solidFill>
                <a:cs typeface="B Nazanin" pitchFamily="2" charset="-78"/>
              </a:rPr>
              <a:t>کنگره ساز ثابت و پایدار باقی بماند </a:t>
            </a:r>
            <a:r>
              <a:rPr lang="fa-IR" sz="2200" b="1" dirty="0" smtClean="0">
                <a:solidFill>
                  <a:schemeClr val="tx1"/>
                </a:solidFill>
                <a:cs typeface="B Nazanin" pitchFamily="2" charset="-78"/>
              </a:rPr>
              <a:t>.</a:t>
            </a:r>
            <a:br>
              <a:rPr lang="fa-IR" sz="2200" b="1" dirty="0" smtClean="0">
                <a:solidFill>
                  <a:schemeClr val="tx1"/>
                </a:solidFill>
                <a:cs typeface="B Nazanin" pitchFamily="2" charset="-78"/>
              </a:rPr>
            </a:br>
            <a:r>
              <a:rPr lang="fa-IR" sz="2200" b="1" dirty="0" smtClean="0">
                <a:solidFill>
                  <a:schemeClr val="tx1"/>
                </a:solidFill>
                <a:cs typeface="B Nazanin" pitchFamily="2" charset="-78"/>
              </a:rPr>
              <a:t>- </a:t>
            </a:r>
            <a:r>
              <a:rPr lang="fa-IR" sz="2800" b="1" dirty="0" smtClean="0">
                <a:solidFill>
                  <a:schemeClr val="tx1"/>
                </a:solidFill>
                <a:cs typeface="B Nazanin" pitchFamily="2" charset="-78"/>
              </a:rPr>
              <a:t>بهبود و یکنواختی در بافت چسب سبب افزایش کیفیت آن و</a:t>
            </a:r>
            <a:br>
              <a:rPr lang="fa-IR" sz="2800" b="1" dirty="0" smtClean="0">
                <a:solidFill>
                  <a:schemeClr val="tx1"/>
                </a:solidFill>
                <a:cs typeface="B Nazanin" pitchFamily="2" charset="-78"/>
              </a:rPr>
            </a:br>
            <a:r>
              <a:rPr lang="fa-IR" sz="2800" b="1" dirty="0" smtClean="0">
                <a:solidFill>
                  <a:schemeClr val="tx1"/>
                </a:solidFill>
                <a:cs typeface="B Nazanin" pitchFamily="2" charset="-78"/>
              </a:rPr>
              <a:t>عدم یکنواختی بافت آن سبب کاهش چسبندگی می شود.</a:t>
            </a:r>
            <a:endParaRPr lang="fa-IR" sz="2800" b="1" dirty="0">
              <a:solidFill>
                <a:schemeClr val="tx1"/>
              </a:solidFill>
              <a:cs typeface="B Nazanin" pitchFamily="2" charset="-78"/>
            </a:endParaRPr>
          </a:p>
        </p:txBody>
      </p:sp>
    </p:spTree>
  </p:cSld>
  <p:clrMapOvr>
    <a:masterClrMapping/>
  </p:clrMapOvr>
  <p:transition>
    <p:strip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500834"/>
          </a:xfrm>
        </p:spPr>
        <p:txBody>
          <a:bodyPr>
            <a:normAutofit fontScale="90000"/>
          </a:bodyPr>
          <a:lstStyle/>
          <a:p>
            <a:pPr algn="r">
              <a:lnSpc>
                <a:spcPct val="150000"/>
              </a:lnSpc>
            </a:pPr>
            <a:r>
              <a:rPr lang="fa-IR" sz="4400" b="1" dirty="0" smtClean="0">
                <a:solidFill>
                  <a:srgbClr val="FF0000"/>
                </a:solidFill>
                <a:cs typeface="B Nazanin" pitchFamily="2" charset="-78"/>
              </a:rPr>
              <a:t>نفوذ چسب </a:t>
            </a:r>
            <a:r>
              <a:rPr lang="fa-IR" sz="4400" b="1" dirty="0" smtClean="0">
                <a:solidFill>
                  <a:srgbClr val="7030A0"/>
                </a:solidFill>
                <a:cs typeface="B Nazanin" pitchFamily="2" charset="-78"/>
              </a:rPr>
              <a:t>(</a:t>
            </a:r>
            <a:r>
              <a:rPr lang="fa-IR" sz="4400" dirty="0" smtClean="0">
                <a:solidFill>
                  <a:srgbClr val="7030A0"/>
                </a:solidFill>
              </a:rPr>
              <a:t> </a:t>
            </a:r>
            <a:r>
              <a:rPr lang="yo-NG" sz="4400" b="1" dirty="0" smtClean="0">
                <a:solidFill>
                  <a:srgbClr val="7030A0"/>
                </a:solidFill>
              </a:rPr>
              <a:t>Glue Penetration</a:t>
            </a:r>
            <a:r>
              <a:rPr lang="fa-IR" sz="4400" b="1" dirty="0" smtClean="0">
                <a:solidFill>
                  <a:srgbClr val="7030A0"/>
                </a:solidFill>
                <a:cs typeface="B Nazanin" pitchFamily="2" charset="-78"/>
              </a:rPr>
              <a:t>)</a:t>
            </a:r>
            <a:r>
              <a:rPr lang="fa-IR" sz="3200" b="1" dirty="0" smtClean="0">
                <a:solidFill>
                  <a:srgbClr val="7030A0"/>
                </a:solidFill>
                <a:cs typeface="B Nazanin" pitchFamily="2" charset="-78"/>
              </a:rPr>
              <a:t/>
            </a:r>
            <a:br>
              <a:rPr lang="fa-IR" sz="3200" b="1" dirty="0" smtClean="0">
                <a:solidFill>
                  <a:srgbClr val="7030A0"/>
                </a:solidFill>
                <a:cs typeface="B Nazanin" pitchFamily="2" charset="-78"/>
              </a:rPr>
            </a:br>
            <a:r>
              <a:rPr lang="fa-IR" sz="3100" b="1" dirty="0" smtClean="0">
                <a:cs typeface="B Nazanin" pitchFamily="2" charset="-78"/>
              </a:rPr>
              <a:t/>
            </a:r>
            <a:br>
              <a:rPr lang="fa-IR" sz="3100" b="1" dirty="0" smtClean="0">
                <a:cs typeface="B Nazanin" pitchFamily="2" charset="-78"/>
              </a:rPr>
            </a:br>
            <a:r>
              <a:rPr lang="fa-IR" sz="3100" b="1" dirty="0" smtClean="0">
                <a:cs typeface="B Nazanin" pitchFamily="2" charset="-78"/>
              </a:rPr>
              <a:t>- </a:t>
            </a:r>
            <a:r>
              <a:rPr lang="fa-IR" sz="2800" b="1" dirty="0" smtClean="0">
                <a:cs typeface="B Nazanin" pitchFamily="2" charset="-78"/>
              </a:rPr>
              <a:t>نفوذ چسب برای دستیابی به یک پیوند مناسب وخوب بسیار مهم وحساس است که چسب به درجه کافی در کاغذ نفوذ کند . نفوذ بیش از حد نسبت به نفوذ کم شرایط بسیار نامطلوبتری را بوجود می آورد</a:t>
            </a:r>
            <a:r>
              <a:rPr lang="fa-IR" sz="2800" b="1" dirty="0" smtClean="0"/>
              <a:t>.</a:t>
            </a:r>
            <a:br>
              <a:rPr lang="fa-IR" sz="2800" b="1" dirty="0" smtClean="0"/>
            </a:br>
            <a:r>
              <a:rPr lang="fa-IR" sz="2800" b="1" dirty="0" smtClean="0"/>
              <a:t/>
            </a:r>
            <a:br>
              <a:rPr lang="fa-IR" sz="2800" b="1" dirty="0" smtClean="0"/>
            </a:br>
            <a:r>
              <a:rPr lang="fa-IR" sz="2800" b="1" dirty="0" smtClean="0">
                <a:solidFill>
                  <a:srgbClr val="7030A0"/>
                </a:solidFill>
              </a:rPr>
              <a:t> - </a:t>
            </a:r>
            <a:r>
              <a:rPr lang="fa-IR" sz="2800" b="1" dirty="0" smtClean="0">
                <a:solidFill>
                  <a:srgbClr val="7030A0"/>
                </a:solidFill>
                <a:cs typeface="B Nazanin" pitchFamily="2" charset="-78"/>
              </a:rPr>
              <a:t>عواملی که نفوذ چسب را تحت تاثیر قرار می دهند عبارتند از</a:t>
            </a:r>
            <a:r>
              <a:rPr lang="fa-IR" sz="2800" b="1" dirty="0" smtClean="0">
                <a:cs typeface="B Nazanin" pitchFamily="2" charset="-78"/>
              </a:rPr>
              <a:t>:</a:t>
            </a:r>
            <a:br>
              <a:rPr lang="fa-IR" sz="2800" b="1" dirty="0" smtClean="0">
                <a:cs typeface="B Nazanin" pitchFamily="2" charset="-78"/>
              </a:rPr>
            </a:br>
            <a:r>
              <a:rPr lang="fa-IR" sz="2800" b="1" dirty="0" smtClean="0">
                <a:cs typeface="B Nazanin" pitchFamily="2" charset="-78"/>
              </a:rPr>
              <a:t> *   </a:t>
            </a:r>
            <a:r>
              <a:rPr lang="yo-NG" sz="2800" b="1" dirty="0" smtClean="0">
                <a:cs typeface="B Nazanin" pitchFamily="2" charset="-78"/>
              </a:rPr>
              <a:t>PH</a:t>
            </a:r>
            <a:r>
              <a:rPr lang="fa-IR" sz="2800" b="1" dirty="0" smtClean="0">
                <a:cs typeface="B Nazanin" pitchFamily="2" charset="-78"/>
              </a:rPr>
              <a:t> چسب </a:t>
            </a:r>
            <a:r>
              <a:rPr lang="yo-NG" sz="2800" b="1" dirty="0" smtClean="0">
                <a:cs typeface="B Nazanin" pitchFamily="2" charset="-78"/>
              </a:rPr>
              <a:t/>
            </a:r>
            <a:br>
              <a:rPr lang="yo-NG" sz="2800" b="1" dirty="0" smtClean="0">
                <a:cs typeface="B Nazanin" pitchFamily="2" charset="-78"/>
              </a:rPr>
            </a:br>
            <a:r>
              <a:rPr lang="fa-IR" sz="2800" b="1" dirty="0" smtClean="0">
                <a:cs typeface="B Nazanin" pitchFamily="2" charset="-78"/>
              </a:rPr>
              <a:t>*   رطوبت کاغذ</a:t>
            </a:r>
            <a:br>
              <a:rPr lang="fa-IR" sz="2800" b="1" dirty="0" smtClean="0">
                <a:cs typeface="B Nazanin" pitchFamily="2" charset="-78"/>
              </a:rPr>
            </a:br>
            <a:r>
              <a:rPr lang="fa-IR" sz="2800" b="1" dirty="0" smtClean="0">
                <a:cs typeface="B Nazanin" pitchFamily="2" charset="-78"/>
              </a:rPr>
              <a:t> *  تخلخل کاغذ (</a:t>
            </a:r>
            <a:r>
              <a:rPr lang="yo-NG" sz="2800" b="1" dirty="0" smtClean="0">
                <a:cs typeface="B Nazanin" pitchFamily="2" charset="-78"/>
              </a:rPr>
              <a:t> </a:t>
            </a:r>
            <a:r>
              <a:rPr lang="fa-IR" sz="2800" b="1" dirty="0" smtClean="0">
                <a:cs typeface="B Nazanin" pitchFamily="2" charset="-78"/>
              </a:rPr>
              <a:t> </a:t>
            </a:r>
            <a:r>
              <a:rPr lang="yo-NG" sz="2800" b="1" dirty="0" smtClean="0">
                <a:cs typeface="B Nazanin" pitchFamily="2" charset="-78"/>
              </a:rPr>
              <a:t>Porosity</a:t>
            </a:r>
            <a:r>
              <a:rPr lang="fa-IR" sz="2800" b="1" dirty="0" smtClean="0">
                <a:cs typeface="B Nazanin" pitchFamily="2" charset="-78"/>
              </a:rPr>
              <a:t>  )</a:t>
            </a:r>
            <a:endParaRPr lang="fa-IR" sz="2800" b="1" dirty="0">
              <a:cs typeface="B Nazanin" pitchFamily="2" charset="-78"/>
            </a:endParaRPr>
          </a:p>
        </p:txBody>
      </p:sp>
    </p:spTree>
  </p:cSld>
  <p:clrMapOvr>
    <a:masterClrMapping/>
  </p:clrMapOvr>
  <p:transition>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357214"/>
            <a:ext cx="7772400" cy="7215214"/>
          </a:xfrm>
        </p:spPr>
        <p:txBody>
          <a:bodyPr>
            <a:normAutofit fontScale="90000"/>
          </a:bodyPr>
          <a:lstStyle/>
          <a:p>
            <a:pPr algn="r">
              <a:lnSpc>
                <a:spcPct val="150000"/>
              </a:lnSpc>
            </a:pPr>
            <a:r>
              <a:rPr lang="fa-IR" b="1" dirty="0" smtClean="0"/>
              <a:t> </a:t>
            </a:r>
            <a:r>
              <a:rPr lang="fa-IR" sz="3100" b="1" dirty="0" smtClean="0">
                <a:solidFill>
                  <a:srgbClr val="FF0000"/>
                </a:solidFill>
                <a:cs typeface="B Nazanin" pitchFamily="2" charset="-78"/>
              </a:rPr>
              <a:t>ژلاتینی شدن </a:t>
            </a:r>
            <a:r>
              <a:rPr lang="fa-IR" sz="3100" b="1" dirty="0" smtClean="0">
                <a:solidFill>
                  <a:srgbClr val="7030A0"/>
                </a:solidFill>
                <a:cs typeface="B Nazanin" pitchFamily="2" charset="-78"/>
              </a:rPr>
              <a:t>( </a:t>
            </a:r>
            <a:r>
              <a:rPr lang="yo-NG" sz="3100" b="1" dirty="0" smtClean="0">
                <a:solidFill>
                  <a:srgbClr val="7030A0"/>
                </a:solidFill>
                <a:cs typeface="B Nazanin" pitchFamily="2" charset="-78"/>
              </a:rPr>
              <a:t> Gelatinization</a:t>
            </a:r>
            <a:r>
              <a:rPr lang="fa-IR" sz="3100" b="1" dirty="0" smtClean="0">
                <a:solidFill>
                  <a:srgbClr val="7030A0"/>
                </a:solidFill>
                <a:cs typeface="B Nazanin" pitchFamily="2" charset="-78"/>
              </a:rPr>
              <a:t>)</a:t>
            </a:r>
            <a:br>
              <a:rPr lang="fa-IR" sz="3100" b="1" dirty="0" smtClean="0">
                <a:solidFill>
                  <a:srgbClr val="7030A0"/>
                </a:solidFill>
                <a:cs typeface="B Nazanin" pitchFamily="2" charset="-78"/>
              </a:rPr>
            </a:br>
            <a:r>
              <a:rPr lang="fa-IR" sz="3100" dirty="0" smtClean="0"/>
              <a:t> </a:t>
            </a:r>
            <a:r>
              <a:rPr lang="fa-IR" sz="3100" dirty="0" smtClean="0">
                <a:cs typeface="B Nazanin" pitchFamily="2" charset="-78"/>
              </a:rPr>
              <a:t>ژله ای شدن، واکشیده شدن سریع گرانولهای نشاسته ای است</a:t>
            </a:r>
            <a:br>
              <a:rPr lang="fa-IR" sz="3100" dirty="0" smtClean="0">
                <a:cs typeface="B Nazanin" pitchFamily="2" charset="-78"/>
              </a:rPr>
            </a:br>
            <a:r>
              <a:rPr lang="fa-IR" sz="3100" dirty="0" smtClean="0">
                <a:cs typeface="B Nazanin" pitchFamily="2" charset="-78"/>
              </a:rPr>
              <a:t>که آب جذب کرده اند. ژلاتینی شدن در شکل گیری یک پیوند و چسبندگی خوب و مقاومت لایه های بهم چسبیده ( </a:t>
            </a:r>
            <a:r>
              <a:rPr lang="yo-NG" sz="3100" dirty="0" smtClean="0">
                <a:cs typeface="B Nazanin" pitchFamily="2" charset="-78"/>
              </a:rPr>
              <a:t>PAT</a:t>
            </a:r>
            <a:r>
              <a:rPr lang="fa-IR" sz="3100" dirty="0" smtClean="0">
                <a:cs typeface="B Nazanin" pitchFamily="2" charset="-78"/>
              </a:rPr>
              <a:t> )</a:t>
            </a:r>
            <a:r>
              <a:rPr lang="yo-NG" sz="3100" dirty="0" smtClean="0">
                <a:cs typeface="B Nazanin" pitchFamily="2" charset="-78"/>
              </a:rPr>
              <a:t> </a:t>
            </a:r>
            <a:r>
              <a:rPr lang="fa-IR" sz="3100" dirty="0" smtClean="0">
                <a:cs typeface="B Nazanin" pitchFamily="2" charset="-78"/>
              </a:rPr>
              <a:t/>
            </a:r>
            <a:br>
              <a:rPr lang="fa-IR" sz="3100" dirty="0" smtClean="0">
                <a:cs typeface="B Nazanin" pitchFamily="2" charset="-78"/>
              </a:rPr>
            </a:br>
            <a:r>
              <a:rPr lang="fa-IR" sz="3100" dirty="0" smtClean="0">
                <a:cs typeface="B Nazanin" pitchFamily="2" charset="-78"/>
              </a:rPr>
              <a:t>بسیارمهم است ( </a:t>
            </a:r>
            <a:r>
              <a:rPr lang="yo-NG" sz="3100" dirty="0" smtClean="0">
                <a:cs typeface="B Nazanin" pitchFamily="2" charset="-78"/>
              </a:rPr>
              <a:t>PAT: Pin Adhesive Test</a:t>
            </a:r>
            <a:r>
              <a:rPr lang="fa-IR" sz="3100" dirty="0" smtClean="0">
                <a:cs typeface="B Nazanin" pitchFamily="2" charset="-78"/>
              </a:rPr>
              <a:t> </a:t>
            </a:r>
            <a:r>
              <a:rPr lang="yo-NG" sz="3100" dirty="0" smtClean="0">
                <a:cs typeface="B Nazanin" pitchFamily="2" charset="-78"/>
              </a:rPr>
              <a:t> </a:t>
            </a:r>
            <a:r>
              <a:rPr lang="fa-IR" sz="3100" dirty="0" smtClean="0">
                <a:cs typeface="B Nazanin" pitchFamily="2" charset="-78"/>
              </a:rPr>
              <a:t>) </a:t>
            </a:r>
            <a:br>
              <a:rPr lang="fa-IR" sz="3100" dirty="0" smtClean="0">
                <a:cs typeface="B Nazanin" pitchFamily="2" charset="-78"/>
              </a:rPr>
            </a:br>
            <a:r>
              <a:rPr lang="fa-IR" sz="3100" dirty="0" smtClean="0">
                <a:cs typeface="B Nazanin" pitchFamily="2" charset="-78"/>
              </a:rPr>
              <a:t>  </a:t>
            </a:r>
            <a:br>
              <a:rPr lang="fa-IR" sz="3100" dirty="0" smtClean="0">
                <a:cs typeface="B Nazanin" pitchFamily="2" charset="-78"/>
              </a:rPr>
            </a:br>
            <a:r>
              <a:rPr lang="fa-IR" sz="3100" dirty="0" smtClean="0">
                <a:cs typeface="B Nazanin" pitchFamily="2" charset="-78"/>
              </a:rPr>
              <a:t/>
            </a:r>
            <a:br>
              <a:rPr lang="fa-IR" sz="3100" dirty="0" smtClean="0">
                <a:cs typeface="B Nazanin" pitchFamily="2" charset="-78"/>
              </a:rPr>
            </a:br>
            <a:r>
              <a:rPr lang="fa-IR" sz="3100" dirty="0" smtClean="0">
                <a:cs typeface="B Nazanin" pitchFamily="2" charset="-78"/>
              </a:rPr>
              <a:t>  نقطه ژله ای شدن (</a:t>
            </a:r>
            <a:r>
              <a:rPr lang="yo-NG" sz="3100" dirty="0" smtClean="0">
                <a:cs typeface="B Nazanin" pitchFamily="2" charset="-78"/>
              </a:rPr>
              <a:t> Gel point </a:t>
            </a:r>
            <a:r>
              <a:rPr lang="fa-IR" sz="3100" dirty="0" smtClean="0">
                <a:cs typeface="B Nazanin" pitchFamily="2" charset="-78"/>
              </a:rPr>
              <a:t>) را می توان توسط تغییر در نشاسته و اضافه کردن سود کاستیک تنظیم کرد. </a:t>
            </a:r>
            <a:br>
              <a:rPr lang="fa-IR" sz="3100" dirty="0" smtClean="0">
                <a:cs typeface="B Nazanin" pitchFamily="2" charset="-78"/>
              </a:rPr>
            </a:br>
            <a:r>
              <a:rPr lang="fa-IR" sz="3100" dirty="0" smtClean="0">
                <a:cs typeface="B Nazanin" pitchFamily="2" charset="-78"/>
              </a:rPr>
              <a:t>.</a:t>
            </a:r>
            <a:endParaRPr lang="fa-IR" sz="3100" dirty="0">
              <a:cs typeface="B Nazanin" pitchFamily="2" charset="-78"/>
            </a:endParaRPr>
          </a:p>
        </p:txBody>
      </p:sp>
    </p:spTree>
  </p:cSld>
  <p:clrMapOvr>
    <a:masterClrMapping/>
  </p:clrMapOvr>
  <p:transition>
    <p:pull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357958"/>
          </a:xfrm>
        </p:spPr>
        <p:txBody>
          <a:bodyPr>
            <a:noAutofit/>
          </a:bodyPr>
          <a:lstStyle/>
          <a:p>
            <a:pPr algn="r">
              <a:lnSpc>
                <a:spcPct val="150000"/>
              </a:lnSpc>
            </a:pPr>
            <a:r>
              <a:rPr lang="fa-IR" sz="5400" b="1" dirty="0" smtClean="0">
                <a:solidFill>
                  <a:srgbClr val="FF0000"/>
                </a:solidFill>
                <a:cs typeface="B Nazanin" pitchFamily="2" charset="-78"/>
              </a:rPr>
              <a:t>پیوند موقتی و نهائی:</a:t>
            </a:r>
            <a:r>
              <a:rPr lang="fa-IR" sz="3600" b="1" dirty="0" smtClean="0">
                <a:solidFill>
                  <a:srgbClr val="7030A0"/>
                </a:solidFill>
                <a:cs typeface="B Nazanin" pitchFamily="2" charset="-78"/>
              </a:rPr>
              <a:t/>
            </a:r>
            <a:br>
              <a:rPr lang="fa-IR" sz="3600" b="1" dirty="0" smtClean="0">
                <a:solidFill>
                  <a:srgbClr val="7030A0"/>
                </a:solidFill>
                <a:cs typeface="B Nazanin" pitchFamily="2" charset="-78"/>
              </a:rPr>
            </a:br>
            <a:r>
              <a:rPr lang="fa-IR" sz="3600" b="1" dirty="0" smtClean="0">
                <a:solidFill>
                  <a:srgbClr val="7030A0"/>
                </a:solidFill>
                <a:cs typeface="B Nazanin" pitchFamily="2" charset="-78"/>
              </a:rPr>
              <a:t>  </a:t>
            </a:r>
            <a:r>
              <a:rPr lang="yo-NG" sz="3600" b="1" dirty="0" smtClean="0">
                <a:solidFill>
                  <a:srgbClr val="7030A0"/>
                </a:solidFill>
                <a:cs typeface="B Nazanin" pitchFamily="2" charset="-78"/>
              </a:rPr>
              <a:t>Bond</a:t>
            </a:r>
            <a:r>
              <a:rPr lang="fa-IR" sz="3600" b="1" dirty="0" smtClean="0">
                <a:solidFill>
                  <a:srgbClr val="7030A0"/>
                </a:solidFill>
                <a:cs typeface="B Nazanin" pitchFamily="2" charset="-78"/>
              </a:rPr>
              <a:t> </a:t>
            </a:r>
            <a:r>
              <a:rPr lang="yo-NG" sz="3600" b="1" dirty="0" smtClean="0">
                <a:solidFill>
                  <a:srgbClr val="7030A0"/>
                </a:solidFill>
                <a:cs typeface="B Nazanin" pitchFamily="2" charset="-78"/>
              </a:rPr>
              <a:t> Green Bond and Final</a:t>
            </a:r>
            <a:r>
              <a:rPr lang="fa-IR" sz="3600" b="1" dirty="0" smtClean="0">
                <a:solidFill>
                  <a:srgbClr val="7030A0"/>
                </a:solidFill>
                <a:cs typeface="B Nazanin" pitchFamily="2" charset="-78"/>
              </a:rPr>
              <a:t> </a:t>
            </a:r>
            <a:br>
              <a:rPr lang="fa-IR" sz="3600" b="1" dirty="0" smtClean="0">
                <a:solidFill>
                  <a:srgbClr val="7030A0"/>
                </a:solidFill>
                <a:cs typeface="B Nazanin" pitchFamily="2" charset="-78"/>
              </a:rPr>
            </a:br>
            <a:r>
              <a:rPr lang="fa-IR" sz="3600" dirty="0" smtClean="0"/>
              <a:t> </a:t>
            </a:r>
            <a:r>
              <a:rPr lang="fa-IR" sz="2800" dirty="0" smtClean="0">
                <a:solidFill>
                  <a:schemeClr val="tx1"/>
                </a:solidFill>
                <a:cs typeface="B Nazanin" pitchFamily="2" charset="-78"/>
              </a:rPr>
              <a:t>پیوند موقتی در طی ژله ای شدن چسب تشکیل می شود . اما در این</a:t>
            </a:r>
            <a:br>
              <a:rPr lang="fa-IR" sz="2800" dirty="0" smtClean="0">
                <a:solidFill>
                  <a:schemeClr val="tx1"/>
                </a:solidFill>
                <a:cs typeface="B Nazanin" pitchFamily="2" charset="-78"/>
              </a:rPr>
            </a:br>
            <a:r>
              <a:rPr lang="fa-IR" sz="2800" dirty="0" smtClean="0">
                <a:solidFill>
                  <a:schemeClr val="tx1"/>
                </a:solidFill>
                <a:cs typeface="B Nazanin" pitchFamily="2" charset="-78"/>
              </a:rPr>
              <a:t>مرحله پیوند و چسبندگی لایه ها تکمیل نبوده و ورق مقوا در این</a:t>
            </a:r>
            <a:br>
              <a:rPr lang="fa-IR" sz="2800" dirty="0" smtClean="0">
                <a:solidFill>
                  <a:schemeClr val="tx1"/>
                </a:solidFill>
                <a:cs typeface="B Nazanin" pitchFamily="2" charset="-78"/>
              </a:rPr>
            </a:br>
            <a:r>
              <a:rPr lang="fa-IR" sz="2800" dirty="0" smtClean="0">
                <a:solidFill>
                  <a:schemeClr val="tx1"/>
                </a:solidFill>
                <a:cs typeface="B Nazanin" pitchFamily="2" charset="-78"/>
              </a:rPr>
              <a:t>فاز نباید تحت تاثیر فشار و یا کشش قرار گیرد ، چون چسبندگی</a:t>
            </a:r>
            <a:br>
              <a:rPr lang="fa-IR" sz="2800" dirty="0" smtClean="0">
                <a:solidFill>
                  <a:schemeClr val="tx1"/>
                </a:solidFill>
                <a:cs typeface="B Nazanin" pitchFamily="2" charset="-78"/>
              </a:rPr>
            </a:br>
            <a:r>
              <a:rPr lang="fa-IR" sz="2800" dirty="0" smtClean="0">
                <a:solidFill>
                  <a:schemeClr val="tx1"/>
                </a:solidFill>
                <a:cs typeface="B Nazanin" pitchFamily="2" charset="-78"/>
              </a:rPr>
              <a:t>کامل نشده و لایه ها از هم باز می شوند . در این حالت بايد اجازه</a:t>
            </a:r>
            <a:br>
              <a:rPr lang="fa-IR" sz="2800" dirty="0" smtClean="0">
                <a:solidFill>
                  <a:schemeClr val="tx1"/>
                </a:solidFill>
                <a:cs typeface="B Nazanin" pitchFamily="2" charset="-78"/>
              </a:rPr>
            </a:br>
            <a:r>
              <a:rPr lang="fa-IR" sz="2800" dirty="0" smtClean="0">
                <a:solidFill>
                  <a:schemeClr val="tx1"/>
                </a:solidFill>
                <a:cs typeface="B Nazanin" pitchFamily="2" charset="-78"/>
              </a:rPr>
              <a:t>داد تا کاملاً پیوند تشکیل شده و خشک شود.</a:t>
            </a:r>
            <a:endParaRPr lang="fa-IR" sz="2800" dirty="0">
              <a:solidFill>
                <a:schemeClr val="tx1"/>
              </a:solidFill>
              <a:cs typeface="B Nazanin" pitchFamily="2" charset="-78"/>
            </a:endParaRPr>
          </a:p>
        </p:txBody>
      </p:sp>
    </p:spTree>
  </p:cSld>
  <p:clrMapOvr>
    <a:masterClrMapping/>
  </p:clrMapOvr>
  <p:transition>
    <p:plus/>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868874"/>
          </a:xfrm>
        </p:spPr>
        <p:txBody>
          <a:bodyPr>
            <a:normAutofit fontScale="90000"/>
          </a:bodyPr>
          <a:lstStyle/>
          <a:p>
            <a:pPr algn="r">
              <a:lnSpc>
                <a:spcPct val="150000"/>
              </a:lnSpc>
            </a:pPr>
            <a:r>
              <a:rPr lang="fa-IR" sz="3600" b="1" dirty="0" smtClean="0">
                <a:cs typeface="B Nazanin" pitchFamily="2" charset="-78"/>
              </a:rPr>
              <a:t> </a:t>
            </a:r>
            <a:br>
              <a:rPr lang="fa-IR" sz="3600" b="1" dirty="0" smtClean="0">
                <a:cs typeface="B Nazanin" pitchFamily="2" charset="-78"/>
              </a:rPr>
            </a:br>
            <a:r>
              <a:rPr lang="fa-IR" sz="3600" b="1" dirty="0" smtClean="0">
                <a:cs typeface="B Nazanin" pitchFamily="2" charset="-78"/>
              </a:rPr>
              <a:t/>
            </a:r>
            <a:br>
              <a:rPr lang="fa-IR" sz="3600" b="1" dirty="0" smtClean="0">
                <a:cs typeface="B Nazanin" pitchFamily="2" charset="-78"/>
              </a:rPr>
            </a:br>
            <a:r>
              <a:rPr lang="yo-NG" sz="3600" b="1" dirty="0" smtClean="0">
                <a:cs typeface="B Nazanin" pitchFamily="2" charset="-78"/>
              </a:rPr>
              <a:t> </a:t>
            </a:r>
            <a:r>
              <a:rPr lang="fa-IR" sz="3600" b="1" dirty="0" smtClean="0">
                <a:solidFill>
                  <a:srgbClr val="FF0000"/>
                </a:solidFill>
                <a:cs typeface="B Nazanin" pitchFamily="2" charset="-78"/>
              </a:rPr>
              <a:t>مشکلات تشکیل پیوند:</a:t>
            </a:r>
            <a:r>
              <a:rPr lang="yo-NG" sz="3600" b="1" dirty="0" smtClean="0">
                <a:solidFill>
                  <a:srgbClr val="FF0000"/>
                </a:solidFill>
                <a:cs typeface="B Nazanin" pitchFamily="2" charset="-78"/>
              </a:rPr>
              <a:t> </a:t>
            </a:r>
            <a:r>
              <a:rPr lang="yo-NG" sz="3600" b="1" dirty="0" smtClean="0">
                <a:solidFill>
                  <a:srgbClr val="00B050"/>
                </a:solidFill>
                <a:cs typeface="B Nazanin" pitchFamily="2" charset="-78"/>
              </a:rPr>
              <a:t>Bonding Problems </a:t>
            </a:r>
            <a:r>
              <a:rPr lang="fa-IR" sz="3600" b="1" dirty="0" smtClean="0">
                <a:solidFill>
                  <a:srgbClr val="00B050"/>
                </a:solidFill>
                <a:cs typeface="B Nazanin" pitchFamily="2" charset="-78"/>
              </a:rPr>
              <a:t/>
            </a:r>
            <a:br>
              <a:rPr lang="fa-IR" sz="3600" b="1" dirty="0" smtClean="0">
                <a:solidFill>
                  <a:srgbClr val="00B050"/>
                </a:solidFill>
                <a:cs typeface="B Nazanin" pitchFamily="2" charset="-78"/>
              </a:rPr>
            </a:br>
            <a:r>
              <a:rPr lang="fa-IR" sz="3600" b="1" dirty="0" smtClean="0">
                <a:cs typeface="B Nazanin" pitchFamily="2" charset="-78"/>
              </a:rPr>
              <a:t/>
            </a:r>
            <a:br>
              <a:rPr lang="fa-IR" sz="3600" b="1" dirty="0" smtClean="0">
                <a:cs typeface="B Nazanin" pitchFamily="2" charset="-78"/>
              </a:rPr>
            </a:br>
            <a:r>
              <a:rPr lang="fa-IR" sz="3600" b="1" dirty="0" smtClean="0">
                <a:cs typeface="B Nazanin" pitchFamily="2" charset="-78"/>
              </a:rPr>
              <a:t>1-</a:t>
            </a:r>
            <a:r>
              <a:rPr lang="yo-NG" sz="3600" dirty="0" smtClean="0">
                <a:cs typeface="B Nazanin" pitchFamily="2" charset="-78"/>
              </a:rPr>
              <a:t>) </a:t>
            </a:r>
            <a:r>
              <a:rPr lang="fa-IR" sz="3600" dirty="0" smtClean="0">
                <a:cs typeface="B Nazanin" pitchFamily="2" charset="-78"/>
              </a:rPr>
              <a:t> پیوند ضعیف) </a:t>
            </a:r>
            <a:r>
              <a:rPr lang="yo-NG" sz="3600" dirty="0" smtClean="0">
                <a:cs typeface="B Nazanin" pitchFamily="2" charset="-78"/>
              </a:rPr>
              <a:t>Zip Bond </a:t>
            </a:r>
            <a:r>
              <a:rPr lang="fa-IR" sz="3600" dirty="0" smtClean="0">
                <a:cs typeface="B Nazanin" pitchFamily="2" charset="-78"/>
              </a:rPr>
              <a:t/>
            </a:r>
            <a:br>
              <a:rPr lang="fa-IR" sz="3600" dirty="0" smtClean="0">
                <a:cs typeface="B Nazanin" pitchFamily="2" charset="-78"/>
              </a:rPr>
            </a:br>
            <a:r>
              <a:rPr lang="fa-IR" sz="3600" dirty="0" smtClean="0">
                <a:cs typeface="B Nazanin" pitchFamily="2" charset="-78"/>
              </a:rPr>
              <a:t> </a:t>
            </a:r>
            <a:r>
              <a:rPr lang="fa-IR" sz="3600" b="1" dirty="0" smtClean="0">
                <a:cs typeface="B Nazanin" pitchFamily="2" charset="-78"/>
              </a:rPr>
              <a:t>2-</a:t>
            </a:r>
            <a:r>
              <a:rPr lang="fa-IR" sz="3600" dirty="0" smtClean="0">
                <a:cs typeface="B Nazanin" pitchFamily="2" charset="-78"/>
              </a:rPr>
              <a:t> </a:t>
            </a:r>
            <a:r>
              <a:rPr lang="yo-NG" sz="3600" dirty="0" smtClean="0">
                <a:cs typeface="B Nazanin" pitchFamily="2" charset="-78"/>
              </a:rPr>
              <a:t>) </a:t>
            </a:r>
            <a:r>
              <a:rPr lang="fa-IR" sz="3600" dirty="0" smtClean="0">
                <a:cs typeface="B Nazanin" pitchFamily="2" charset="-78"/>
              </a:rPr>
              <a:t> پیوند کریستالی) </a:t>
            </a:r>
            <a:r>
              <a:rPr lang="yo-NG" sz="3600" dirty="0" smtClean="0">
                <a:cs typeface="B Nazanin" pitchFamily="2" charset="-78"/>
              </a:rPr>
              <a:t>Crystallize Bond </a:t>
            </a:r>
            <a:r>
              <a:rPr lang="fa-IR" sz="3600" dirty="0" smtClean="0">
                <a:cs typeface="B Nazanin" pitchFamily="2" charset="-78"/>
              </a:rPr>
              <a:t/>
            </a:r>
            <a:br>
              <a:rPr lang="fa-IR" sz="3600" dirty="0" smtClean="0">
                <a:cs typeface="B Nazanin" pitchFamily="2" charset="-78"/>
              </a:rPr>
            </a:br>
            <a:r>
              <a:rPr lang="yo-NG" sz="3600" dirty="0" smtClean="0">
                <a:cs typeface="B Nazanin" pitchFamily="2" charset="-78"/>
              </a:rPr>
              <a:t> </a:t>
            </a:r>
            <a:r>
              <a:rPr lang="fa-IR" sz="3600" b="1" dirty="0" smtClean="0">
                <a:cs typeface="B Nazanin" pitchFamily="2" charset="-78"/>
              </a:rPr>
              <a:t>3- </a:t>
            </a:r>
            <a:r>
              <a:rPr lang="fa-IR" sz="3600" dirty="0" smtClean="0">
                <a:cs typeface="B Nazanin" pitchFamily="2" charset="-78"/>
              </a:rPr>
              <a:t> (پیوند ناقص) </a:t>
            </a:r>
            <a:r>
              <a:rPr lang="yo-NG" sz="3600" dirty="0" smtClean="0">
                <a:cs typeface="B Nazanin" pitchFamily="2" charset="-78"/>
              </a:rPr>
              <a:t>White Bond</a:t>
            </a:r>
            <a:endParaRPr lang="fa-IR" sz="3600" dirty="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154758"/>
          </a:xfrm>
        </p:spPr>
        <p:txBody>
          <a:bodyPr>
            <a:normAutofit fontScale="90000"/>
          </a:bodyPr>
          <a:lstStyle/>
          <a:p>
            <a:pPr algn="r"/>
            <a:r>
              <a:rPr lang="fa-IR" sz="3600" b="1" dirty="0" smtClean="0"/>
              <a:t> </a:t>
            </a:r>
            <a:r>
              <a:rPr lang="yo-NG" sz="3600" b="1" dirty="0" smtClean="0">
                <a:cs typeface="B Nazanin" pitchFamily="2" charset="-78"/>
              </a:rPr>
              <a:t> </a:t>
            </a:r>
            <a:r>
              <a:rPr lang="fa-IR" sz="3600" b="1" dirty="0" smtClean="0">
                <a:solidFill>
                  <a:srgbClr val="7030A0"/>
                </a:solidFill>
                <a:cs typeface="B Nazanin" pitchFamily="2" charset="-78"/>
              </a:rPr>
              <a:t>پیوند ضعیف : </a:t>
            </a:r>
            <a:r>
              <a:rPr lang="fa-IR" sz="3600" b="1" dirty="0" smtClean="0">
                <a:solidFill>
                  <a:srgbClr val="FF0000"/>
                </a:solidFill>
                <a:cs typeface="B Nazanin" pitchFamily="2" charset="-78"/>
              </a:rPr>
              <a:t>(</a:t>
            </a:r>
            <a:r>
              <a:rPr lang="yo-NG" sz="3600" b="1" dirty="0" smtClean="0">
                <a:solidFill>
                  <a:srgbClr val="FF0000"/>
                </a:solidFill>
                <a:cs typeface="B Nazanin" pitchFamily="2" charset="-78"/>
              </a:rPr>
              <a:t> Zip Bond </a:t>
            </a:r>
            <a:r>
              <a:rPr lang="fa-IR" sz="3600" b="1" dirty="0" smtClean="0">
                <a:solidFill>
                  <a:srgbClr val="7030A0"/>
                </a:solidFill>
                <a:cs typeface="B Nazanin" pitchFamily="2" charset="-78"/>
              </a:rPr>
              <a:t> </a:t>
            </a:r>
            <a:r>
              <a:rPr lang="fa-IR" sz="3600" b="1" dirty="0" smtClean="0">
                <a:solidFill>
                  <a:srgbClr val="FF0000"/>
                </a:solidFill>
                <a:cs typeface="B Nazanin" pitchFamily="2" charset="-78"/>
              </a:rPr>
              <a:t>)</a:t>
            </a:r>
            <a:br>
              <a:rPr lang="fa-IR" sz="3600" b="1" dirty="0" smtClean="0">
                <a:solidFill>
                  <a:srgbClr val="FF0000"/>
                </a:solidFill>
                <a:cs typeface="B Nazanin" pitchFamily="2" charset="-78"/>
              </a:rPr>
            </a:br>
            <a:r>
              <a:rPr lang="fa-IR" sz="3600" b="1" dirty="0" smtClean="0">
                <a:solidFill>
                  <a:srgbClr val="0070C0"/>
                </a:solidFill>
                <a:cs typeface="B Nazanin" pitchFamily="2" charset="-78"/>
              </a:rPr>
              <a:t/>
            </a:r>
            <a:br>
              <a:rPr lang="fa-IR" sz="3600" b="1" dirty="0" smtClean="0">
                <a:solidFill>
                  <a:srgbClr val="0070C0"/>
                </a:solidFill>
                <a:cs typeface="B Nazanin" pitchFamily="2" charset="-78"/>
              </a:rPr>
            </a:br>
            <a:r>
              <a:rPr lang="fa-IR" sz="2800" dirty="0" smtClean="0">
                <a:solidFill>
                  <a:srgbClr val="0070C0"/>
                </a:solidFill>
                <a:cs typeface="B Nazanin" pitchFamily="2" charset="-78"/>
              </a:rPr>
              <a:t>عدم نفوذ کافی چسب به دلیل نداشتن ویسکوزیته و شرایط مطلوب جهت جریان پذیری مناسب سبب بوجود آمدن پیوند ضعیف می شود.</a:t>
            </a:r>
            <a:br>
              <a:rPr lang="fa-IR" sz="2800" dirty="0" smtClean="0">
                <a:solidFill>
                  <a:srgbClr val="0070C0"/>
                </a:solidFill>
                <a:cs typeface="B Nazanin" pitchFamily="2" charset="-78"/>
              </a:rPr>
            </a:br>
            <a:r>
              <a:rPr lang="fa-IR" sz="2800" dirty="0" smtClean="0">
                <a:solidFill>
                  <a:srgbClr val="0070C0"/>
                </a:solidFill>
                <a:cs typeface="B Nazanin" pitchFamily="2" charset="-78"/>
              </a:rPr>
              <a:t>نفوذ ناکافی چسب سبب می شود الیاف کاغذ توسط چسب نشاسته</a:t>
            </a:r>
            <a:br>
              <a:rPr lang="fa-IR" sz="2800" dirty="0" smtClean="0">
                <a:solidFill>
                  <a:srgbClr val="0070C0"/>
                </a:solidFill>
                <a:cs typeface="B Nazanin" pitchFamily="2" charset="-78"/>
              </a:rPr>
            </a:br>
            <a:r>
              <a:rPr lang="fa-IR" sz="2800" dirty="0" smtClean="0">
                <a:solidFill>
                  <a:srgbClr val="0070C0"/>
                </a:solidFill>
                <a:cs typeface="B Nazanin" pitchFamily="2" charset="-78"/>
              </a:rPr>
              <a:t>با هم پیوند تشکیل نداده و ورق مقوای نا مطلوبی حاصل گردد </a:t>
            </a:r>
            <a:r>
              <a:rPr lang="fa-IR" sz="3600" dirty="0" smtClean="0">
                <a:solidFill>
                  <a:srgbClr val="0070C0"/>
                </a:solidFill>
                <a:cs typeface="B Nazanin" pitchFamily="2" charset="-78"/>
              </a:rPr>
              <a:t>.</a:t>
            </a:r>
            <a:br>
              <a:rPr lang="fa-IR" sz="3600" dirty="0" smtClean="0">
                <a:solidFill>
                  <a:srgbClr val="0070C0"/>
                </a:solidFill>
                <a:cs typeface="B Nazanin" pitchFamily="2" charset="-78"/>
              </a:rPr>
            </a:br>
            <a:r>
              <a:rPr lang="fa-IR" sz="3600" dirty="0" smtClean="0">
                <a:cs typeface="B Nazanin" pitchFamily="2" charset="-78"/>
              </a:rPr>
              <a:t/>
            </a:r>
            <a:br>
              <a:rPr lang="fa-IR" sz="3600" dirty="0" smtClean="0">
                <a:cs typeface="B Nazanin" pitchFamily="2" charset="-78"/>
              </a:rPr>
            </a:br>
            <a:r>
              <a:rPr lang="fa-IR" sz="2800" dirty="0" smtClean="0">
                <a:solidFill>
                  <a:srgbClr val="FF0000"/>
                </a:solidFill>
                <a:cs typeface="B Nazanin" pitchFamily="2" charset="-78"/>
              </a:rPr>
              <a:t> * دلایل آن بشرح ذیل است:</a:t>
            </a:r>
            <a:r>
              <a:rPr lang="fa-IR" sz="2800" dirty="0" smtClean="0">
                <a:cs typeface="B Nazanin" pitchFamily="2" charset="-78"/>
              </a:rPr>
              <a:t/>
            </a:r>
            <a:br>
              <a:rPr lang="fa-IR" sz="2800" dirty="0" smtClean="0">
                <a:cs typeface="B Nazanin" pitchFamily="2" charset="-78"/>
              </a:rPr>
            </a:br>
            <a:r>
              <a:rPr lang="fa-IR" sz="2800" dirty="0" smtClean="0">
                <a:cs typeface="B Nazanin" pitchFamily="2" charset="-78"/>
              </a:rPr>
              <a:t/>
            </a:r>
            <a:br>
              <a:rPr lang="fa-IR" sz="2800" dirty="0" smtClean="0">
                <a:cs typeface="B Nazanin" pitchFamily="2" charset="-78"/>
              </a:rPr>
            </a:br>
            <a:r>
              <a:rPr lang="fa-IR" sz="2800" b="1" dirty="0" smtClean="0">
                <a:solidFill>
                  <a:srgbClr val="7030A0"/>
                </a:solidFill>
                <a:cs typeface="B Nazanin" pitchFamily="2" charset="-78"/>
              </a:rPr>
              <a:t>1- گرم شدن بیش ازحد کاغذ که سبب ژله شدن چسب قبل از نفوذ</a:t>
            </a:r>
            <a:br>
              <a:rPr lang="fa-IR" sz="2800" b="1" dirty="0" smtClean="0">
                <a:solidFill>
                  <a:srgbClr val="7030A0"/>
                </a:solidFill>
                <a:cs typeface="B Nazanin" pitchFamily="2" charset="-78"/>
              </a:rPr>
            </a:br>
            <a:r>
              <a:rPr lang="fa-IR" sz="2800" b="1" dirty="0" smtClean="0">
                <a:solidFill>
                  <a:srgbClr val="7030A0"/>
                </a:solidFill>
                <a:cs typeface="B Nazanin" pitchFamily="2" charset="-78"/>
              </a:rPr>
              <a:t>  در کاغذ می شود (</a:t>
            </a:r>
            <a:r>
              <a:rPr lang="yo-NG" sz="2800" b="1" dirty="0" smtClean="0">
                <a:solidFill>
                  <a:srgbClr val="7030A0"/>
                </a:solidFill>
                <a:cs typeface="B Nazanin" pitchFamily="2" charset="-78"/>
              </a:rPr>
              <a:t> Over Heating </a:t>
            </a:r>
            <a:r>
              <a:rPr lang="fa-IR" sz="2800" b="1" dirty="0" smtClean="0">
                <a:solidFill>
                  <a:srgbClr val="7030A0"/>
                </a:solidFill>
                <a:cs typeface="B Nazanin" pitchFamily="2" charset="-78"/>
              </a:rPr>
              <a:t>).</a:t>
            </a:r>
            <a:br>
              <a:rPr lang="fa-IR" sz="2800" b="1" dirty="0" smtClean="0">
                <a:solidFill>
                  <a:srgbClr val="7030A0"/>
                </a:solidFill>
                <a:cs typeface="B Nazanin" pitchFamily="2" charset="-78"/>
              </a:rPr>
            </a:br>
            <a:r>
              <a:rPr lang="fa-IR" sz="2800" b="1" dirty="0" smtClean="0">
                <a:solidFill>
                  <a:srgbClr val="7030A0"/>
                </a:solidFill>
                <a:cs typeface="B Nazanin" pitchFamily="2" charset="-78"/>
              </a:rPr>
              <a:t>2- فرمولاسیون نامناسب چسب (ویسکوزیته و نقطه ژله ای شدن)  .</a:t>
            </a:r>
            <a:br>
              <a:rPr lang="fa-IR" sz="2800" b="1" dirty="0" smtClean="0">
                <a:solidFill>
                  <a:srgbClr val="7030A0"/>
                </a:solidFill>
                <a:cs typeface="B Nazanin" pitchFamily="2" charset="-78"/>
              </a:rPr>
            </a:br>
            <a:r>
              <a:rPr lang="fa-IR" sz="2800" b="1" dirty="0" smtClean="0">
                <a:solidFill>
                  <a:srgbClr val="7030A0"/>
                </a:solidFill>
                <a:cs typeface="B Nazanin" pitchFamily="2" charset="-78"/>
              </a:rPr>
              <a:t>3- عدم وجود چسب مناسب جهت نفوذ به کاغذها.</a:t>
            </a:r>
            <a:endParaRPr lang="fa-IR" sz="2800" b="1" dirty="0">
              <a:solidFill>
                <a:srgbClr val="7030A0"/>
              </a:solidFill>
              <a:cs typeface="B Nazanin" pitchFamily="2" charset="-78"/>
            </a:endParaRPr>
          </a:p>
        </p:txBody>
      </p:sp>
    </p:spTree>
  </p:cSld>
  <p:clrMapOvr>
    <a:masterClrMapping/>
  </p:clrMapOvr>
  <p:transition>
    <p:wheel spokes="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428604"/>
            <a:ext cx="7772400" cy="6072230"/>
          </a:xfrm>
        </p:spPr>
        <p:txBody>
          <a:bodyPr>
            <a:normAutofit fontScale="90000"/>
          </a:bodyPr>
          <a:lstStyle/>
          <a:p>
            <a:pPr algn="r"/>
            <a:r>
              <a:rPr lang="fa-IR" b="1" dirty="0" smtClean="0"/>
              <a:t>  </a:t>
            </a:r>
            <a:r>
              <a:rPr lang="yo-NG" b="1" dirty="0" smtClean="0"/>
              <a:t> </a:t>
            </a:r>
            <a:r>
              <a:rPr lang="fa-IR" b="1" dirty="0" smtClean="0">
                <a:solidFill>
                  <a:srgbClr val="0070C0"/>
                </a:solidFill>
                <a:cs typeface="B Nazanin" pitchFamily="2" charset="-78"/>
              </a:rPr>
              <a:t>پیوند ناقص </a:t>
            </a:r>
            <a:r>
              <a:rPr lang="fa-IR" b="1" dirty="0" smtClean="0">
                <a:solidFill>
                  <a:srgbClr val="FF0000"/>
                </a:solidFill>
                <a:cs typeface="B Nazanin" pitchFamily="2" charset="-78"/>
              </a:rPr>
              <a:t>: </a:t>
            </a:r>
            <a:r>
              <a:rPr lang="yo-NG" b="1" dirty="0" smtClean="0">
                <a:solidFill>
                  <a:srgbClr val="FF0000"/>
                </a:solidFill>
                <a:cs typeface="B Nazanin" pitchFamily="2" charset="-78"/>
              </a:rPr>
              <a:t> White Bond</a:t>
            </a:r>
            <a:r>
              <a:rPr lang="fa-IR" b="1" dirty="0" smtClean="0">
                <a:solidFill>
                  <a:srgbClr val="FF0000"/>
                </a:solidFill>
                <a:cs typeface="B Nazanin" pitchFamily="2" charset="-78"/>
              </a:rPr>
              <a:t> </a:t>
            </a:r>
            <a:br>
              <a:rPr lang="fa-IR" b="1" dirty="0" smtClean="0">
                <a:solidFill>
                  <a:srgbClr val="FF0000"/>
                </a:solidFill>
                <a:cs typeface="B Nazanin" pitchFamily="2" charset="-78"/>
              </a:rPr>
            </a:br>
            <a:r>
              <a:rPr lang="fa-IR" b="1" dirty="0" smtClean="0">
                <a:solidFill>
                  <a:srgbClr val="FF0000"/>
                </a:solidFill>
                <a:cs typeface="B Nazanin" pitchFamily="2" charset="-78"/>
              </a:rPr>
              <a:t> - </a:t>
            </a:r>
            <a:r>
              <a:rPr lang="fa-IR" sz="3100" dirty="0" smtClean="0">
                <a:cs typeface="B Nazanin" pitchFamily="2" charset="-78"/>
              </a:rPr>
              <a:t>ظاهر خطوط چسب نشاسته زمانی که ورق مقوا از هم جدا                  می شود نشانگر این پیوند است.</a:t>
            </a:r>
            <a:br>
              <a:rPr lang="fa-IR" sz="3100" dirty="0" smtClean="0">
                <a:cs typeface="B Nazanin" pitchFamily="2" charset="-78"/>
              </a:rPr>
            </a:br>
            <a:r>
              <a:rPr lang="fa-IR" sz="3100" dirty="0" smtClean="0">
                <a:cs typeface="B Nazanin" pitchFamily="2" charset="-78"/>
              </a:rPr>
              <a:t/>
            </a:r>
            <a:br>
              <a:rPr lang="fa-IR" sz="3100" dirty="0" smtClean="0">
                <a:cs typeface="B Nazanin" pitchFamily="2" charset="-78"/>
              </a:rPr>
            </a:br>
            <a:r>
              <a:rPr lang="fa-IR" b="1" dirty="0" smtClean="0">
                <a:solidFill>
                  <a:srgbClr val="FF0000"/>
                </a:solidFill>
                <a:cs typeface="B Nazanin" pitchFamily="2" charset="-78"/>
              </a:rPr>
              <a:t>-</a:t>
            </a:r>
            <a:r>
              <a:rPr lang="fa-IR" sz="3100" dirty="0" smtClean="0">
                <a:solidFill>
                  <a:srgbClr val="FF0000"/>
                </a:solidFill>
                <a:cs typeface="B Nazanin" pitchFamily="2" charset="-78"/>
              </a:rPr>
              <a:t> </a:t>
            </a:r>
            <a:r>
              <a:rPr lang="fa-IR" sz="3100" dirty="0" smtClean="0">
                <a:cs typeface="B Nazanin" pitchFamily="2" charset="-78"/>
              </a:rPr>
              <a:t>این مشکل از کامل نشدن فرایند ژلاتینی شدن نشاسته بوجود</a:t>
            </a:r>
            <a:br>
              <a:rPr lang="fa-IR" sz="3100" dirty="0" smtClean="0">
                <a:cs typeface="B Nazanin" pitchFamily="2" charset="-78"/>
              </a:rPr>
            </a:br>
            <a:r>
              <a:rPr lang="fa-IR" sz="3100" dirty="0" smtClean="0">
                <a:cs typeface="B Nazanin" pitchFamily="2" charset="-78"/>
              </a:rPr>
              <a:t>می آید .</a:t>
            </a:r>
            <a:br>
              <a:rPr lang="fa-IR" sz="3100" dirty="0" smtClean="0">
                <a:cs typeface="B Nazanin" pitchFamily="2" charset="-78"/>
              </a:rPr>
            </a:br>
            <a:r>
              <a:rPr lang="fa-IR" sz="3100" dirty="0" smtClean="0">
                <a:cs typeface="B Nazanin" pitchFamily="2" charset="-78"/>
              </a:rPr>
              <a:t/>
            </a:r>
            <a:br>
              <a:rPr lang="fa-IR" sz="3100" dirty="0" smtClean="0">
                <a:cs typeface="B Nazanin" pitchFamily="2" charset="-78"/>
              </a:rPr>
            </a:br>
            <a:r>
              <a:rPr lang="fa-IR" b="1" dirty="0" smtClean="0">
                <a:solidFill>
                  <a:srgbClr val="FF0000"/>
                </a:solidFill>
                <a:cs typeface="B Nazanin" pitchFamily="2" charset="-78"/>
              </a:rPr>
              <a:t>-</a:t>
            </a:r>
            <a:r>
              <a:rPr lang="fa-IR" sz="3100" dirty="0" smtClean="0">
                <a:solidFill>
                  <a:srgbClr val="FF0000"/>
                </a:solidFill>
                <a:cs typeface="B Nazanin" pitchFamily="2" charset="-78"/>
              </a:rPr>
              <a:t> </a:t>
            </a:r>
            <a:r>
              <a:rPr lang="fa-IR" sz="3100" dirty="0" smtClean="0">
                <a:cs typeface="B Nazanin" pitchFamily="2" charset="-78"/>
              </a:rPr>
              <a:t>آب موجود در چسب که سبب نفوذ نشاسته در چسب و تکمیل</a:t>
            </a:r>
            <a:br>
              <a:rPr lang="fa-IR" sz="3100" dirty="0" smtClean="0">
                <a:cs typeface="B Nazanin" pitchFamily="2" charset="-78"/>
              </a:rPr>
            </a:br>
            <a:r>
              <a:rPr lang="fa-IR" sz="3100" dirty="0" smtClean="0">
                <a:cs typeface="B Nazanin" pitchFamily="2" charset="-78"/>
              </a:rPr>
              <a:t>فرایند ژلاتینی شدن گرانولهای نشاسته و پیوند کاغذها بهم می شود،</a:t>
            </a:r>
            <a:br>
              <a:rPr lang="fa-IR" sz="3100" dirty="0" smtClean="0">
                <a:cs typeface="B Nazanin" pitchFamily="2" charset="-78"/>
              </a:rPr>
            </a:br>
            <a:r>
              <a:rPr lang="fa-IR" sz="3100" dirty="0" smtClean="0">
                <a:cs typeface="B Nazanin" pitchFamily="2" charset="-78"/>
              </a:rPr>
              <a:t>به میزان کافی در دسترس نمی باشدکه دلایل آن بشرح ذیل است:</a:t>
            </a:r>
            <a:br>
              <a:rPr lang="fa-IR" sz="3100" dirty="0" smtClean="0">
                <a:cs typeface="B Nazanin" pitchFamily="2" charset="-78"/>
              </a:rPr>
            </a:br>
            <a:r>
              <a:rPr lang="fa-IR" sz="3100" dirty="0" smtClean="0">
                <a:cs typeface="B Nazanin" pitchFamily="2" charset="-78"/>
              </a:rPr>
              <a:t/>
            </a:r>
            <a:br>
              <a:rPr lang="fa-IR" sz="3100" dirty="0" smtClean="0">
                <a:cs typeface="B Nazanin" pitchFamily="2" charset="-78"/>
              </a:rPr>
            </a:br>
            <a:r>
              <a:rPr lang="fa-IR" sz="3100" b="1" dirty="0" smtClean="0">
                <a:solidFill>
                  <a:srgbClr val="0070C0"/>
                </a:solidFill>
                <a:cs typeface="B Nazanin" pitchFamily="2" charset="-78"/>
              </a:rPr>
              <a:t>* </a:t>
            </a:r>
            <a:r>
              <a:rPr lang="fa-IR" sz="2700" b="1" dirty="0" smtClean="0">
                <a:solidFill>
                  <a:srgbClr val="0070C0"/>
                </a:solidFill>
                <a:cs typeface="B Nazanin" pitchFamily="2" charset="-78"/>
              </a:rPr>
              <a:t>انتقال کم حرارت</a:t>
            </a:r>
            <a:br>
              <a:rPr lang="fa-IR" sz="2700" b="1" dirty="0" smtClean="0">
                <a:solidFill>
                  <a:srgbClr val="0070C0"/>
                </a:solidFill>
                <a:cs typeface="B Nazanin" pitchFamily="2" charset="-78"/>
              </a:rPr>
            </a:br>
            <a:r>
              <a:rPr lang="fa-IR" sz="2700" b="1" dirty="0" smtClean="0">
                <a:solidFill>
                  <a:srgbClr val="0070C0"/>
                </a:solidFill>
                <a:cs typeface="B Nazanin" pitchFamily="2" charset="-78"/>
              </a:rPr>
              <a:t>* ویسکوزیته کم چسب در حین انتقال</a:t>
            </a:r>
            <a:br>
              <a:rPr lang="fa-IR" sz="2700" b="1" dirty="0" smtClean="0">
                <a:solidFill>
                  <a:srgbClr val="0070C0"/>
                </a:solidFill>
                <a:cs typeface="B Nazanin" pitchFamily="2" charset="-78"/>
              </a:rPr>
            </a:br>
            <a:r>
              <a:rPr lang="fa-IR" sz="2700" b="1" dirty="0" smtClean="0">
                <a:solidFill>
                  <a:srgbClr val="0070C0"/>
                </a:solidFill>
                <a:cs typeface="B Nazanin" pitchFamily="2" charset="-78"/>
              </a:rPr>
              <a:t>* رطوبت اضافی در کاغذ</a:t>
            </a:r>
            <a:endParaRPr lang="fa-IR" sz="2700" b="1" dirty="0">
              <a:solidFill>
                <a:srgbClr val="0070C0"/>
              </a:solidFill>
              <a:cs typeface="B Nazanin" pitchFamily="2" charset="-78"/>
            </a:endParaRPr>
          </a:p>
        </p:txBody>
      </p:sp>
    </p:spTree>
  </p:cSld>
  <p:clrMapOvr>
    <a:masterClrMapping/>
  </p:clrMapOvr>
  <p:transition>
    <p:strips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95400" y="3200400"/>
            <a:ext cx="6419872" cy="3086120"/>
          </a:xfrm>
        </p:spPr>
        <p:txBody>
          <a:bodyPr>
            <a:normAutofit fontScale="25000" lnSpcReduction="20000"/>
          </a:bodyPr>
          <a:lstStyle/>
          <a:p>
            <a:pPr algn="r"/>
            <a:endParaRPr lang="fa-IR" sz="3200" dirty="0" smtClean="0">
              <a:solidFill>
                <a:srgbClr val="0070C0"/>
              </a:solidFill>
              <a:cs typeface="B Nazanin" pitchFamily="2" charset="-78"/>
            </a:endParaRPr>
          </a:p>
          <a:p>
            <a:pPr algn="r"/>
            <a:r>
              <a:rPr lang="fa-IR" sz="8600" b="1" dirty="0" smtClean="0">
                <a:solidFill>
                  <a:srgbClr val="0070C0"/>
                </a:solidFill>
                <a:cs typeface="B Nazanin" pitchFamily="2" charset="-78"/>
              </a:rPr>
              <a:t>1- چسب نشاسته  </a:t>
            </a:r>
          </a:p>
          <a:p>
            <a:pPr algn="r"/>
            <a:r>
              <a:rPr lang="fa-IR" sz="8600" b="1" dirty="0" smtClean="0">
                <a:solidFill>
                  <a:srgbClr val="0070C0"/>
                </a:solidFill>
                <a:cs typeface="B Nazanin" pitchFamily="2" charset="-78"/>
              </a:rPr>
              <a:t> </a:t>
            </a:r>
          </a:p>
          <a:p>
            <a:pPr algn="r"/>
            <a:r>
              <a:rPr lang="fa-IR" sz="8600" b="1" dirty="0" smtClean="0">
                <a:solidFill>
                  <a:srgbClr val="0070C0"/>
                </a:solidFill>
                <a:cs typeface="B Nazanin" pitchFamily="2" charset="-78"/>
              </a:rPr>
              <a:t>2-مراحل ساخت مقوا</a:t>
            </a:r>
          </a:p>
          <a:p>
            <a:pPr algn="r"/>
            <a:endParaRPr lang="fa-IR" sz="8600" b="1" dirty="0" smtClean="0">
              <a:solidFill>
                <a:srgbClr val="0070C0"/>
              </a:solidFill>
              <a:cs typeface="B Nazanin" pitchFamily="2" charset="-78"/>
            </a:endParaRPr>
          </a:p>
          <a:p>
            <a:pPr algn="r"/>
            <a:r>
              <a:rPr lang="fa-IR" sz="8600" b="1" dirty="0" smtClean="0">
                <a:solidFill>
                  <a:srgbClr val="0070C0"/>
                </a:solidFill>
                <a:cs typeface="B Nazanin" pitchFamily="2" charset="-78"/>
              </a:rPr>
              <a:t>3-نکاتی در مورد چاپ</a:t>
            </a:r>
          </a:p>
          <a:p>
            <a:pPr algn="r"/>
            <a:endParaRPr lang="fa-IR" sz="8600" b="1" dirty="0" smtClean="0">
              <a:solidFill>
                <a:srgbClr val="0070C0"/>
              </a:solidFill>
              <a:cs typeface="B Nazanin" pitchFamily="2" charset="-78"/>
            </a:endParaRPr>
          </a:p>
          <a:p>
            <a:pPr algn="r"/>
            <a:r>
              <a:rPr lang="fa-IR" sz="8600" b="1" dirty="0" smtClean="0">
                <a:solidFill>
                  <a:srgbClr val="0070C0"/>
                </a:solidFill>
                <a:cs typeface="B Nazanin" pitchFamily="2" charset="-78"/>
              </a:rPr>
              <a:t>4-آزمون های کاغذ ، مقوا و کارتن</a:t>
            </a:r>
          </a:p>
          <a:p>
            <a:pPr algn="r"/>
            <a:r>
              <a:rPr lang="fa-IR" sz="8600" b="1" dirty="0" smtClean="0">
                <a:solidFill>
                  <a:srgbClr val="0070C0"/>
                </a:solidFill>
                <a:cs typeface="B Nazanin" pitchFamily="2" charset="-78"/>
              </a:rPr>
              <a:t>  </a:t>
            </a:r>
          </a:p>
          <a:p>
            <a:pPr algn="r"/>
            <a:endParaRPr lang="fa-IR" sz="3200" dirty="0">
              <a:solidFill>
                <a:srgbClr val="0070C0"/>
              </a:solidFill>
              <a:cs typeface="B Nazanin" pitchFamily="2" charset="-78"/>
            </a:endParaRPr>
          </a:p>
        </p:txBody>
      </p:sp>
      <p:sp>
        <p:nvSpPr>
          <p:cNvPr id="3" name="Title 2"/>
          <p:cNvSpPr>
            <a:spLocks noGrp="1"/>
          </p:cNvSpPr>
          <p:nvPr>
            <p:ph type="ctrTitle"/>
          </p:nvPr>
        </p:nvSpPr>
        <p:spPr/>
        <p:txBody>
          <a:bodyPr>
            <a:normAutofit/>
          </a:bodyPr>
          <a:lstStyle/>
          <a:p>
            <a:pPr algn="r"/>
            <a:r>
              <a:rPr lang="fa-IR" sz="6000" dirty="0" smtClean="0">
                <a:cs typeface="B Nazanin" pitchFamily="2" charset="-78"/>
              </a:rPr>
              <a:t>فهرست :</a:t>
            </a:r>
            <a:endParaRPr lang="fa-IR" sz="6000" dirty="0">
              <a:cs typeface="B Nazanin" pitchFamily="2" charset="-78"/>
            </a:endParaRPr>
          </a:p>
        </p:txBody>
      </p:sp>
    </p:spTree>
  </p:cSld>
  <p:clrMapOvr>
    <a:masterClrMapping/>
  </p:clrMapOvr>
  <p:transition>
    <p:newsfla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440378"/>
          </a:xfrm>
        </p:spPr>
        <p:txBody>
          <a:bodyPr>
            <a:normAutofit fontScale="90000"/>
          </a:bodyPr>
          <a:lstStyle/>
          <a:p>
            <a:pPr algn="r">
              <a:lnSpc>
                <a:spcPct val="150000"/>
              </a:lnSpc>
            </a:pPr>
            <a:r>
              <a:rPr lang="fa-IR" b="1" dirty="0" smtClean="0"/>
              <a:t> </a:t>
            </a:r>
            <a:r>
              <a:rPr lang="yo-NG" b="1" dirty="0" smtClean="0"/>
              <a:t> </a:t>
            </a:r>
            <a:r>
              <a:rPr lang="fa-IR" sz="3600" b="1" dirty="0" smtClean="0">
                <a:solidFill>
                  <a:srgbClr val="FF0000"/>
                </a:solidFill>
                <a:cs typeface="B Nazanin" pitchFamily="2" charset="-78"/>
              </a:rPr>
              <a:t>پیوند کریستالی:  </a:t>
            </a:r>
            <a:r>
              <a:rPr lang="fa-IR" sz="3600" b="1" dirty="0" smtClean="0">
                <a:solidFill>
                  <a:srgbClr val="00B050"/>
                </a:solidFill>
                <a:cs typeface="B Nazanin" pitchFamily="2" charset="-78"/>
              </a:rPr>
              <a:t>(</a:t>
            </a:r>
            <a:r>
              <a:rPr lang="yo-NG" sz="3600" b="1" dirty="0" smtClean="0">
                <a:solidFill>
                  <a:srgbClr val="00B050"/>
                </a:solidFill>
              </a:rPr>
              <a:t> Crystallized Bonds </a:t>
            </a:r>
            <a:r>
              <a:rPr lang="fa-IR" sz="3600" b="1" dirty="0" smtClean="0">
                <a:solidFill>
                  <a:srgbClr val="00B050"/>
                </a:solidFill>
                <a:cs typeface="B Nazanin" pitchFamily="2" charset="-78"/>
              </a:rPr>
              <a:t>)</a:t>
            </a:r>
            <a:r>
              <a:rPr lang="fa-IR" sz="3600" b="1" dirty="0" smtClean="0">
                <a:cs typeface="B Nazanin" pitchFamily="2" charset="-78"/>
              </a:rPr>
              <a:t/>
            </a:r>
            <a:br>
              <a:rPr lang="fa-IR" sz="3600" b="1" dirty="0" smtClean="0">
                <a:cs typeface="B Nazanin" pitchFamily="2" charset="-78"/>
              </a:rPr>
            </a:br>
            <a:r>
              <a:rPr lang="fa-IR" sz="3600" dirty="0" smtClean="0">
                <a:cs typeface="B Nazanin" pitchFamily="2" charset="-78"/>
              </a:rPr>
              <a:t>- </a:t>
            </a:r>
            <a:r>
              <a:rPr lang="fa-IR" sz="3200" dirty="0" smtClean="0">
                <a:cs typeface="B Nazanin" pitchFamily="2" charset="-78"/>
              </a:rPr>
              <a:t>نتیجه مقاومت کم پیوند حاصل شده، حبابدار شدن ورق یا</a:t>
            </a:r>
            <a:br>
              <a:rPr lang="fa-IR" sz="3200" dirty="0" smtClean="0">
                <a:cs typeface="B Nazanin" pitchFamily="2" charset="-78"/>
              </a:rPr>
            </a:br>
            <a:r>
              <a:rPr lang="fa-IR" sz="3200" dirty="0" smtClean="0">
                <a:cs typeface="B Nazanin" pitchFamily="2" charset="-78"/>
              </a:rPr>
              <a:t>کریستالی شدن پیوند چسب است که دلیل آن عدم وجود تماس کافی کاغذ و نوک فلوتها می باشد .</a:t>
            </a:r>
            <a:br>
              <a:rPr lang="fa-IR" sz="3200" dirty="0" smtClean="0">
                <a:cs typeface="B Nazanin" pitchFamily="2" charset="-78"/>
              </a:rPr>
            </a:br>
            <a:r>
              <a:rPr lang="fa-IR" sz="3200" dirty="0" smtClean="0">
                <a:cs typeface="B Nazanin" pitchFamily="2" charset="-78"/>
              </a:rPr>
              <a:t>- ظاهر براق خط چسب و مشکلات مربوط به آن فقط به قسمت</a:t>
            </a:r>
            <a:br>
              <a:rPr lang="fa-IR" sz="3200" dirty="0" smtClean="0">
                <a:cs typeface="B Nazanin" pitchFamily="2" charset="-78"/>
              </a:rPr>
            </a:br>
            <a:r>
              <a:rPr lang="fa-IR" sz="3200" dirty="0" smtClean="0">
                <a:cs typeface="B Nazanin" pitchFamily="2" charset="-78"/>
              </a:rPr>
              <a:t>دبل فیسر ارتباط دارد.</a:t>
            </a:r>
            <a:endParaRPr lang="fa-IR" sz="3200" dirty="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3725866"/>
          </a:xfrm>
        </p:spPr>
        <p:txBody>
          <a:bodyPr>
            <a:normAutofit/>
          </a:bodyPr>
          <a:lstStyle/>
          <a:p>
            <a:pPr algn="r"/>
            <a:r>
              <a:rPr lang="fa-IR" b="1" dirty="0" smtClean="0">
                <a:solidFill>
                  <a:srgbClr val="FF0000"/>
                </a:solidFill>
                <a:cs typeface="B Nazanin" pitchFamily="2" charset="-78"/>
              </a:rPr>
              <a:t>مقدار مواد جامد و ویسکوزیته :</a:t>
            </a:r>
            <a:r>
              <a:rPr lang="fa-IR" b="1" dirty="0" smtClean="0">
                <a:cs typeface="B Nazanin" pitchFamily="2" charset="-78"/>
              </a:rPr>
              <a:t/>
            </a:r>
            <a:br>
              <a:rPr lang="fa-IR" b="1" dirty="0" smtClean="0">
                <a:cs typeface="B Nazanin" pitchFamily="2" charset="-78"/>
              </a:rPr>
            </a:br>
            <a:r>
              <a:rPr lang="fa-IR" b="1" dirty="0" smtClean="0">
                <a:cs typeface="B Nazanin" pitchFamily="2" charset="-78"/>
              </a:rPr>
              <a:t/>
            </a:r>
            <a:br>
              <a:rPr lang="fa-IR" b="1" dirty="0" smtClean="0">
                <a:cs typeface="B Nazanin" pitchFamily="2" charset="-78"/>
              </a:rPr>
            </a:br>
            <a:r>
              <a:rPr lang="fa-IR" sz="2800" b="1" dirty="0" smtClean="0">
                <a:solidFill>
                  <a:schemeClr val="accent1"/>
                </a:solidFill>
                <a:cs typeface="B Nazanin" pitchFamily="2" charset="-78"/>
              </a:rPr>
              <a:t>- </a:t>
            </a:r>
            <a:r>
              <a:rPr lang="yo-NG" sz="2800" dirty="0" smtClean="0">
                <a:cs typeface="B Nazanin" pitchFamily="2" charset="-78"/>
              </a:rPr>
              <a:t> </a:t>
            </a:r>
            <a:r>
              <a:rPr lang="fa-IR" sz="2800" dirty="0" smtClean="0">
                <a:solidFill>
                  <a:srgbClr val="0070C0"/>
                </a:solidFill>
                <a:cs typeface="B Nazanin" pitchFamily="2" charset="-78"/>
              </a:rPr>
              <a:t>برای گراماژهای پایین تر از </a:t>
            </a:r>
            <a:r>
              <a:rPr lang="yo-NG" sz="2800" dirty="0" smtClean="0">
                <a:solidFill>
                  <a:srgbClr val="0070C0"/>
                </a:solidFill>
                <a:cs typeface="B Nazanin" pitchFamily="2" charset="-78"/>
              </a:rPr>
              <a:t>gsm</a:t>
            </a:r>
            <a:r>
              <a:rPr lang="fa-IR" sz="2800" dirty="0" smtClean="0">
                <a:solidFill>
                  <a:srgbClr val="0070C0"/>
                </a:solidFill>
                <a:cs typeface="B Nazanin" pitchFamily="2" charset="-78"/>
              </a:rPr>
              <a:t> 140مقدار مواد جامد بین 20 % تا %25 و ویسکوزیته 25-28 ثانیه.</a:t>
            </a:r>
            <a:r>
              <a:rPr lang="fa-IR" sz="2800" dirty="0" smtClean="0">
                <a:cs typeface="B Nazanin" pitchFamily="2" charset="-78"/>
              </a:rPr>
              <a:t/>
            </a:r>
            <a:br>
              <a:rPr lang="fa-IR" sz="2800" dirty="0" smtClean="0">
                <a:cs typeface="B Nazanin" pitchFamily="2" charset="-78"/>
              </a:rPr>
            </a:br>
            <a:r>
              <a:rPr lang="fa-IR" sz="2800" dirty="0" smtClean="0">
                <a:cs typeface="B Nazanin" pitchFamily="2" charset="-78"/>
              </a:rPr>
              <a:t>   </a:t>
            </a:r>
            <a:br>
              <a:rPr lang="fa-IR" sz="2800" dirty="0" smtClean="0">
                <a:cs typeface="B Nazanin" pitchFamily="2" charset="-78"/>
              </a:rPr>
            </a:br>
            <a:r>
              <a:rPr lang="fa-IR" sz="2800" dirty="0" smtClean="0">
                <a:cs typeface="B Nazanin" pitchFamily="2" charset="-78"/>
              </a:rPr>
              <a:t>- برای گراماژهای بالا تر از</a:t>
            </a:r>
            <a:r>
              <a:rPr lang="en-US" sz="2800" dirty="0" err="1" smtClean="0">
                <a:cs typeface="B Nazanin" pitchFamily="2" charset="-78"/>
              </a:rPr>
              <a:t>gsm</a:t>
            </a:r>
            <a:r>
              <a:rPr lang="fa-IR" sz="2800" dirty="0" smtClean="0">
                <a:cs typeface="B Nazanin" pitchFamily="2" charset="-78"/>
              </a:rPr>
              <a:t> 200 مقدار مواد جامد بین 25 % تا </a:t>
            </a:r>
            <a:br>
              <a:rPr lang="fa-IR" sz="2800" dirty="0" smtClean="0">
                <a:cs typeface="B Nazanin" pitchFamily="2" charset="-78"/>
              </a:rPr>
            </a:br>
            <a:r>
              <a:rPr lang="fa-IR" sz="2800" dirty="0" smtClean="0">
                <a:cs typeface="B Nazanin" pitchFamily="2" charset="-78"/>
              </a:rPr>
              <a:t> %28 و ویسکوزیته 30-32  ثانیه</a:t>
            </a:r>
            <a:endParaRPr lang="fa-IR" sz="2800" dirty="0">
              <a:cs typeface="B Nazanin" pitchFamily="2" charset="-78"/>
            </a:endParaRPr>
          </a:p>
        </p:txBody>
      </p:sp>
    </p:spTree>
  </p:cSld>
  <p:clrMapOvr>
    <a:masterClrMapping/>
  </p:clrMapOvr>
  <p:transition>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fa-IR" dirty="0" smtClean="0"/>
              <a:t>مراحل ساخت مقوا</a:t>
            </a:r>
            <a:endParaRPr lang="fa-IR" dirty="0"/>
          </a:p>
        </p:txBody>
      </p:sp>
    </p:spTree>
  </p:cSld>
  <p:clrMapOvr>
    <a:masterClrMapping/>
  </p:clrMapOvr>
  <p:transition>
    <p:strips dir="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083320"/>
          </a:xfrm>
        </p:spPr>
        <p:txBody>
          <a:bodyPr>
            <a:normAutofit/>
          </a:bodyPr>
          <a:lstStyle/>
          <a:p>
            <a:pPr algn="r">
              <a:lnSpc>
                <a:spcPct val="150000"/>
              </a:lnSpc>
            </a:pPr>
            <a:r>
              <a:rPr lang="en-US" dirty="0" smtClean="0">
                <a:solidFill>
                  <a:schemeClr val="accent1"/>
                </a:solidFill>
                <a:cs typeface="B Nazanin" pitchFamily="2" charset="-78"/>
              </a:rPr>
              <a:t>● </a:t>
            </a:r>
            <a:r>
              <a:rPr lang="fa-IR" dirty="0" smtClean="0">
                <a:solidFill>
                  <a:schemeClr val="accent1"/>
                </a:solidFill>
                <a:cs typeface="B Nazanin" pitchFamily="2" charset="-78"/>
              </a:rPr>
              <a:t>خط کروگیت کارتن :</a:t>
            </a:r>
            <a:r>
              <a:rPr lang="en-US" dirty="0" smtClean="0"/>
              <a:t/>
            </a:r>
            <a:br>
              <a:rPr lang="en-US" dirty="0" smtClean="0"/>
            </a:br>
            <a:r>
              <a:rPr lang="fa-IR" sz="3200" dirty="0" smtClean="0">
                <a:cs typeface="B Nazanin" pitchFamily="2" charset="-78"/>
              </a:rPr>
              <a:t>این خط تولید که عمل کروگیت کردن کاغذ و به هم چسباندن کاغذها را انجام می دهد، رول کاغذ را به کارتن خام و ورق کارتن تبدیل می کند</a:t>
            </a:r>
            <a:r>
              <a:rPr lang="en-US" sz="3200" dirty="0" smtClean="0">
                <a:cs typeface="B Nazanin" pitchFamily="2" charset="-78"/>
              </a:rPr>
              <a:t>. </a:t>
            </a:r>
            <a:r>
              <a:rPr lang="fa-IR" sz="3200" dirty="0" smtClean="0">
                <a:cs typeface="B Nazanin" pitchFamily="2" charset="-78"/>
              </a:rPr>
              <a:t>کارتن تولید شده به وسیله کروگیت آماده انتقال به واحدهای تبدیل کننده ورق کارتن به جعبه می باشد</a:t>
            </a:r>
            <a:r>
              <a:rPr lang="en-US" sz="3200" dirty="0" smtClean="0">
                <a:cs typeface="B Nazanin" pitchFamily="2" charset="-78"/>
              </a:rPr>
              <a:t>. </a:t>
            </a:r>
            <a:br>
              <a:rPr lang="en-US" sz="3200" dirty="0" smtClean="0">
                <a:cs typeface="B Nazanin" pitchFamily="2" charset="-78"/>
              </a:rPr>
            </a:br>
            <a:endParaRPr lang="fa-IR" sz="3200" dirty="0">
              <a:cs typeface="B Nazanin" pitchFamily="2" charset="-78"/>
            </a:endParaRPr>
          </a:p>
        </p:txBody>
      </p:sp>
    </p:spTree>
  </p:cSld>
  <p:clrMapOvr>
    <a:masterClrMapping/>
  </p:clrMapOvr>
  <p:transition>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583254"/>
          </a:xfrm>
        </p:spPr>
        <p:txBody>
          <a:bodyPr>
            <a:normAutofit/>
          </a:bodyPr>
          <a:lstStyle/>
          <a:p>
            <a:pPr algn="r">
              <a:lnSpc>
                <a:spcPct val="150000"/>
              </a:lnSpc>
            </a:pPr>
            <a:r>
              <a:rPr lang="fa-IR" sz="1800" b="1" dirty="0" smtClean="0">
                <a:cs typeface="B Nazanin" pitchFamily="2" charset="-78"/>
              </a:rPr>
              <a:t>     </a:t>
            </a:r>
            <a:r>
              <a:rPr lang="fa-IR" sz="1800" b="1" i="1" dirty="0" smtClean="0">
                <a:cs typeface="B Nazanin" pitchFamily="2" charset="-78"/>
              </a:rPr>
              <a:t> </a:t>
            </a:r>
            <a:r>
              <a:rPr lang="fa-IR" sz="1800" b="1" dirty="0" smtClean="0">
                <a:solidFill>
                  <a:srgbClr val="FF0000"/>
                </a:solidFill>
                <a:cs typeface="B Nazanin" pitchFamily="2" charset="-78"/>
              </a:rPr>
              <a:t>1 :</a:t>
            </a:r>
            <a:r>
              <a:rPr lang="fa-IR" sz="1800" b="1" dirty="0" smtClean="0">
                <a:cs typeface="B Nazanin" pitchFamily="2" charset="-78"/>
              </a:rPr>
              <a:t> پيش گرم كن</a:t>
            </a:r>
            <a:br>
              <a:rPr lang="fa-IR" sz="1800" b="1" dirty="0" smtClean="0">
                <a:cs typeface="B Nazanin" pitchFamily="2" charset="-78"/>
              </a:rPr>
            </a:br>
            <a:r>
              <a:rPr lang="fa-IR" sz="1800" b="1" dirty="0" smtClean="0">
                <a:cs typeface="B Nazanin" pitchFamily="2" charset="-78"/>
              </a:rPr>
              <a:t>     </a:t>
            </a:r>
            <a:r>
              <a:rPr lang="fa-IR" sz="1800" b="1" dirty="0" smtClean="0">
                <a:solidFill>
                  <a:srgbClr val="FF0000"/>
                </a:solidFill>
                <a:cs typeface="B Nazanin" pitchFamily="2" charset="-78"/>
              </a:rPr>
              <a:t>2: </a:t>
            </a:r>
            <a:r>
              <a:rPr lang="fa-IR" sz="1800" b="1" dirty="0" smtClean="0">
                <a:cs typeface="B Nazanin" pitchFamily="2" charset="-78"/>
              </a:rPr>
              <a:t>نوردهاي كنگره ساز  </a:t>
            </a:r>
            <a:r>
              <a:rPr lang="yo-NG" sz="1800" b="1" i="1" dirty="0" smtClean="0">
                <a:solidFill>
                  <a:srgbClr val="7030A0"/>
                </a:solidFill>
              </a:rPr>
              <a:t>orrugator Cylinder)</a:t>
            </a:r>
            <a:r>
              <a:rPr lang="fa-IR" sz="1800" b="1" i="1" dirty="0" smtClean="0">
                <a:solidFill>
                  <a:srgbClr val="7030A0"/>
                </a:solidFill>
              </a:rPr>
              <a:t> </a:t>
            </a:r>
            <a:r>
              <a:rPr lang="en-US" sz="1800" b="1" i="1" dirty="0" smtClean="0">
                <a:solidFill>
                  <a:srgbClr val="7030A0"/>
                </a:solidFill>
              </a:rPr>
              <a:t>c</a:t>
            </a:r>
            <a:r>
              <a:rPr lang="fa-IR" sz="1800" b="1" i="1" dirty="0" smtClean="0">
                <a:solidFill>
                  <a:srgbClr val="7030A0"/>
                </a:solidFill>
              </a:rPr>
              <a:t> </a:t>
            </a:r>
            <a:r>
              <a:rPr lang="fa-IR" sz="1800" b="1" dirty="0" smtClean="0">
                <a:solidFill>
                  <a:srgbClr val="7030A0"/>
                </a:solidFill>
                <a:cs typeface="B Nazanin" pitchFamily="2" charset="-78"/>
              </a:rPr>
              <a:t>)</a:t>
            </a:r>
            <a:r>
              <a:rPr lang="fa-IR" sz="1800" b="1" i="1" dirty="0" smtClean="0"/>
              <a:t/>
            </a:r>
            <a:br>
              <a:rPr lang="fa-IR" sz="1800" b="1" i="1" dirty="0" smtClean="0"/>
            </a:br>
            <a:r>
              <a:rPr lang="fa-IR" sz="1800" b="1" dirty="0" smtClean="0"/>
              <a:t>   </a:t>
            </a:r>
            <a:r>
              <a:rPr lang="fa-IR" sz="1800" b="1" dirty="0" smtClean="0">
                <a:solidFill>
                  <a:srgbClr val="FF0000"/>
                </a:solidFill>
                <a:cs typeface="B Nazanin" pitchFamily="2" charset="-78"/>
              </a:rPr>
              <a:t>3:</a:t>
            </a:r>
            <a:r>
              <a:rPr lang="fa-IR" sz="1800" b="1" dirty="0" smtClean="0">
                <a:cs typeface="B Nazanin" pitchFamily="2" charset="-78"/>
              </a:rPr>
              <a:t>سيلندر چسب زن    </a:t>
            </a:r>
            <a:r>
              <a:rPr lang="yo-NG" sz="1800" b="1" i="1" dirty="0" smtClean="0">
                <a:solidFill>
                  <a:srgbClr val="7030A0"/>
                </a:solidFill>
              </a:rPr>
              <a:t>(Glue Cylinder)</a:t>
            </a:r>
            <a:r>
              <a:rPr lang="fa-IR" sz="1800" b="1" i="1" dirty="0" smtClean="0">
                <a:solidFill>
                  <a:srgbClr val="7030A0"/>
                </a:solidFill>
              </a:rPr>
              <a:t/>
            </a:r>
            <a:br>
              <a:rPr lang="fa-IR" sz="1800" b="1" i="1" dirty="0" smtClean="0">
                <a:solidFill>
                  <a:srgbClr val="7030A0"/>
                </a:solidFill>
              </a:rPr>
            </a:br>
            <a:r>
              <a:rPr lang="fa-IR" sz="1800" b="1" dirty="0" smtClean="0"/>
              <a:t>   </a:t>
            </a:r>
            <a:r>
              <a:rPr lang="fa-IR" sz="1800" b="1" dirty="0" smtClean="0">
                <a:solidFill>
                  <a:srgbClr val="FF0000"/>
                </a:solidFill>
                <a:cs typeface="B Nazanin" pitchFamily="2" charset="-78"/>
              </a:rPr>
              <a:t>4:</a:t>
            </a:r>
            <a:r>
              <a:rPr lang="fa-IR" sz="1800" b="1" dirty="0" smtClean="0">
                <a:cs typeface="B Nazanin" pitchFamily="2" charset="-78"/>
              </a:rPr>
              <a:t> پل ذخيره  </a:t>
            </a:r>
            <a:r>
              <a:rPr lang="yo-NG" sz="1800" b="1" i="1" dirty="0" smtClean="0">
                <a:solidFill>
                  <a:srgbClr val="7030A0"/>
                </a:solidFill>
                <a:cs typeface="B Nazanin" pitchFamily="2" charset="-78"/>
              </a:rPr>
              <a:t>(Bridge or Transport Unit)</a:t>
            </a:r>
            <a:r>
              <a:rPr lang="fa-IR" sz="1800" b="1" i="1" dirty="0" smtClean="0">
                <a:solidFill>
                  <a:srgbClr val="7030A0"/>
                </a:solidFill>
                <a:cs typeface="B Nazanin" pitchFamily="2" charset="-78"/>
              </a:rPr>
              <a:t/>
            </a:r>
            <a:br>
              <a:rPr lang="fa-IR" sz="1800" b="1" i="1" dirty="0" smtClean="0">
                <a:solidFill>
                  <a:srgbClr val="7030A0"/>
                </a:solidFill>
                <a:cs typeface="B Nazanin" pitchFamily="2" charset="-78"/>
              </a:rPr>
            </a:br>
            <a:r>
              <a:rPr lang="fa-IR" sz="1800" b="1" dirty="0" smtClean="0">
                <a:cs typeface="B Nazanin" pitchFamily="2" charset="-78"/>
              </a:rPr>
              <a:t>    </a:t>
            </a:r>
            <a:r>
              <a:rPr lang="fa-IR" sz="1800" b="1" dirty="0" smtClean="0">
                <a:solidFill>
                  <a:srgbClr val="FF0000"/>
                </a:solidFill>
                <a:cs typeface="B Nazanin" pitchFamily="2" charset="-78"/>
              </a:rPr>
              <a:t>5:</a:t>
            </a:r>
            <a:r>
              <a:rPr lang="fa-IR" sz="1800" b="1" dirty="0" smtClean="0">
                <a:cs typeface="B Nazanin" pitchFamily="2" charset="-78"/>
              </a:rPr>
              <a:t> صفحات داغ خشك </a:t>
            </a:r>
            <a:r>
              <a:rPr lang="fa-IR" sz="1800" b="1" i="1" dirty="0" smtClean="0">
                <a:solidFill>
                  <a:srgbClr val="7030A0"/>
                </a:solidFill>
                <a:cs typeface="B Nazanin" pitchFamily="2" charset="-78"/>
              </a:rPr>
              <a:t>( </a:t>
            </a:r>
            <a:r>
              <a:rPr lang="fa-IR" sz="1800" dirty="0" smtClean="0">
                <a:solidFill>
                  <a:srgbClr val="7030A0"/>
                </a:solidFill>
                <a:cs typeface="B Nazanin" pitchFamily="2" charset="-78"/>
              </a:rPr>
              <a:t> </a:t>
            </a:r>
            <a:r>
              <a:rPr lang="yo-NG" sz="1800" b="1" i="1" dirty="0" smtClean="0">
                <a:solidFill>
                  <a:srgbClr val="7030A0"/>
                </a:solidFill>
                <a:cs typeface="B Nazanin" pitchFamily="2" charset="-78"/>
              </a:rPr>
              <a:t>(Double Facer</a:t>
            </a:r>
            <a:r>
              <a:rPr lang="fa-IR" sz="1800" b="1" i="1" dirty="0" smtClean="0">
                <a:solidFill>
                  <a:srgbClr val="7030A0"/>
                </a:solidFill>
                <a:cs typeface="B Nazanin" pitchFamily="2" charset="-78"/>
              </a:rPr>
              <a:t/>
            </a:r>
            <a:br>
              <a:rPr lang="fa-IR" sz="1800" b="1" i="1" dirty="0" smtClean="0">
                <a:solidFill>
                  <a:srgbClr val="7030A0"/>
                </a:solidFill>
                <a:cs typeface="B Nazanin" pitchFamily="2" charset="-78"/>
              </a:rPr>
            </a:br>
            <a:r>
              <a:rPr lang="fa-IR" sz="1800" i="1" dirty="0" smtClean="0"/>
              <a:t> </a:t>
            </a:r>
            <a:r>
              <a:rPr lang="fa-IR" sz="1800" b="1" i="1" dirty="0" smtClean="0">
                <a:solidFill>
                  <a:srgbClr val="FF0000"/>
                </a:solidFill>
                <a:cs typeface="B Nazanin" pitchFamily="2" charset="-78"/>
              </a:rPr>
              <a:t>   </a:t>
            </a:r>
            <a:r>
              <a:rPr lang="yo-NG" sz="1800" b="1" i="1" dirty="0" smtClean="0">
                <a:solidFill>
                  <a:srgbClr val="FF0000"/>
                </a:solidFill>
                <a:cs typeface="B Nazanin" pitchFamily="2" charset="-78"/>
              </a:rPr>
              <a:t>6</a:t>
            </a:r>
            <a:r>
              <a:rPr lang="fa-IR" sz="1800" b="1" i="1" dirty="0" smtClean="0">
                <a:solidFill>
                  <a:srgbClr val="FF0000"/>
                </a:solidFill>
                <a:cs typeface="B Nazanin" pitchFamily="2" charset="-78"/>
              </a:rPr>
              <a:t> :</a:t>
            </a:r>
            <a:r>
              <a:rPr lang="yo-NG" sz="1800" b="1" i="1" dirty="0" smtClean="0">
                <a:solidFill>
                  <a:srgbClr val="FF0000"/>
                </a:solidFill>
                <a:cs typeface="B Nazanin" pitchFamily="2" charset="-78"/>
              </a:rPr>
              <a:t> </a:t>
            </a:r>
            <a:r>
              <a:rPr lang="fa-IR" sz="1800" b="1" i="1" dirty="0" smtClean="0">
                <a:cs typeface="B Nazanin" pitchFamily="2" charset="-78"/>
              </a:rPr>
              <a:t>رولهاي فشارنده </a:t>
            </a:r>
            <a:r>
              <a:rPr lang="yo-NG" sz="1800" b="1" i="1" dirty="0" smtClean="0">
                <a:solidFill>
                  <a:srgbClr val="7030A0"/>
                </a:solidFill>
                <a:cs typeface="B Nazanin" pitchFamily="2" charset="-78"/>
              </a:rPr>
              <a:t>Pressure Roll) </a:t>
            </a:r>
            <a:r>
              <a:rPr lang="fa-IR" sz="1800" b="1" i="1" dirty="0" smtClean="0">
                <a:solidFill>
                  <a:srgbClr val="7030A0"/>
                </a:solidFill>
                <a:cs typeface="B Nazanin" pitchFamily="2" charset="-78"/>
              </a:rPr>
              <a:t> )</a:t>
            </a:r>
            <a:br>
              <a:rPr lang="fa-IR" sz="1800" b="1" i="1" dirty="0" smtClean="0">
                <a:solidFill>
                  <a:srgbClr val="7030A0"/>
                </a:solidFill>
                <a:cs typeface="B Nazanin" pitchFamily="2" charset="-78"/>
              </a:rPr>
            </a:br>
            <a:r>
              <a:rPr lang="yo-NG" sz="1800" i="1" dirty="0" smtClean="0"/>
              <a:t> </a:t>
            </a:r>
            <a:r>
              <a:rPr lang="fa-IR" sz="1800" i="1" dirty="0" smtClean="0"/>
              <a:t> </a:t>
            </a:r>
            <a:r>
              <a:rPr lang="fa-IR" sz="1800" b="1" i="1" dirty="0" smtClean="0">
                <a:cs typeface="B Nazanin" pitchFamily="2" charset="-78"/>
              </a:rPr>
              <a:t> </a:t>
            </a:r>
            <a:r>
              <a:rPr lang="yo-NG" sz="1800" b="1" i="1" dirty="0" smtClean="0">
                <a:solidFill>
                  <a:srgbClr val="FF0000"/>
                </a:solidFill>
                <a:cs typeface="B Nazanin" pitchFamily="2" charset="-78"/>
              </a:rPr>
              <a:t>7</a:t>
            </a:r>
            <a:r>
              <a:rPr lang="fa-IR" sz="1800" b="1" i="1" dirty="0" smtClean="0">
                <a:solidFill>
                  <a:srgbClr val="FF0000"/>
                </a:solidFill>
                <a:cs typeface="B Nazanin" pitchFamily="2" charset="-78"/>
              </a:rPr>
              <a:t> :</a:t>
            </a:r>
            <a:r>
              <a:rPr lang="yo-NG" sz="1800" b="1" i="1" dirty="0" smtClean="0">
                <a:solidFill>
                  <a:srgbClr val="FF0000"/>
                </a:solidFill>
                <a:cs typeface="B Nazanin" pitchFamily="2" charset="-78"/>
              </a:rPr>
              <a:t> </a:t>
            </a:r>
            <a:r>
              <a:rPr lang="fa-IR" sz="1800" b="1" i="1" dirty="0" smtClean="0">
                <a:cs typeface="B Nazanin" pitchFamily="2" charset="-78"/>
              </a:rPr>
              <a:t>برش طولي </a:t>
            </a:r>
            <a:r>
              <a:rPr lang="yo-NG" sz="1800" b="1" i="1" dirty="0" smtClean="0">
                <a:solidFill>
                  <a:srgbClr val="7030A0"/>
                </a:solidFill>
                <a:cs typeface="B Nazanin" pitchFamily="2" charset="-78"/>
              </a:rPr>
              <a:t>(Slitter) </a:t>
            </a:r>
            <a:r>
              <a:rPr lang="fa-IR" sz="1800" b="1" i="1" dirty="0" smtClean="0">
                <a:solidFill>
                  <a:srgbClr val="7030A0"/>
                </a:solidFill>
                <a:cs typeface="B Nazanin" pitchFamily="2" charset="-78"/>
              </a:rPr>
              <a:t> </a:t>
            </a:r>
            <a:r>
              <a:rPr lang="yo-NG" sz="1800" b="1" i="1" dirty="0" smtClean="0">
                <a:solidFill>
                  <a:srgbClr val="7030A0"/>
                </a:solidFill>
                <a:cs typeface="B Nazanin" pitchFamily="2" charset="-78"/>
              </a:rPr>
              <a:t> </a:t>
            </a:r>
            <a:r>
              <a:rPr lang="fa-IR" sz="1800" b="1" i="1" dirty="0" smtClean="0">
                <a:solidFill>
                  <a:srgbClr val="7030A0"/>
                </a:solidFill>
                <a:cs typeface="B Nazanin" pitchFamily="2" charset="-78"/>
              </a:rPr>
              <a:t/>
            </a:r>
            <a:br>
              <a:rPr lang="fa-IR" sz="1800" b="1" i="1" dirty="0" smtClean="0">
                <a:solidFill>
                  <a:srgbClr val="7030A0"/>
                </a:solidFill>
                <a:cs typeface="B Nazanin" pitchFamily="2" charset="-78"/>
              </a:rPr>
            </a:br>
            <a:r>
              <a:rPr lang="yo-NG" sz="1800" b="1" i="1" dirty="0" smtClean="0">
                <a:cs typeface="B Nazanin" pitchFamily="2" charset="-78"/>
              </a:rPr>
              <a:t> </a:t>
            </a:r>
            <a:r>
              <a:rPr lang="fa-IR" sz="1800" b="1" i="1" dirty="0" smtClean="0">
                <a:cs typeface="B Nazanin" pitchFamily="2" charset="-78"/>
              </a:rPr>
              <a:t>   </a:t>
            </a:r>
            <a:r>
              <a:rPr lang="fa-IR" sz="1800" b="1" i="1" dirty="0" smtClean="0">
                <a:solidFill>
                  <a:srgbClr val="FF0000"/>
                </a:solidFill>
                <a:cs typeface="B Nazanin" pitchFamily="2" charset="-78"/>
              </a:rPr>
              <a:t>8:</a:t>
            </a:r>
            <a:r>
              <a:rPr lang="fa-IR" sz="1800" b="1" i="1" dirty="0" smtClean="0">
                <a:cs typeface="B Nazanin" pitchFamily="2" charset="-78"/>
              </a:rPr>
              <a:t> برش عرضي </a:t>
            </a:r>
            <a:r>
              <a:rPr lang="yo-NG" sz="1800" b="1" i="1" dirty="0" smtClean="0">
                <a:solidFill>
                  <a:srgbClr val="7030A0"/>
                </a:solidFill>
                <a:cs typeface="B Nazanin" pitchFamily="2" charset="-78"/>
              </a:rPr>
              <a:t>(Cut Off) </a:t>
            </a:r>
            <a:endParaRPr lang="fa-IR" sz="1800" b="1" i="1" dirty="0">
              <a:solidFill>
                <a:srgbClr val="7030A0"/>
              </a:solidFill>
              <a:cs typeface="B Nazanin" pitchFamily="2" charset="-78"/>
            </a:endParaRPr>
          </a:p>
        </p:txBody>
      </p:sp>
      <p:pic>
        <p:nvPicPr>
          <p:cNvPr id="1026" name="Picture 2"/>
          <p:cNvPicPr>
            <a:picLocks noChangeAspect="1" noChangeArrowheads="1"/>
          </p:cNvPicPr>
          <p:nvPr/>
        </p:nvPicPr>
        <p:blipFill>
          <a:blip r:embed="rId2"/>
          <a:srcRect/>
          <a:stretch>
            <a:fillRect/>
          </a:stretch>
        </p:blipFill>
        <p:spPr bwMode="auto">
          <a:xfrm>
            <a:off x="1000100" y="928670"/>
            <a:ext cx="6953250" cy="1581150"/>
          </a:xfrm>
          <a:prstGeom prst="rect">
            <a:avLst/>
          </a:prstGeom>
          <a:noFill/>
          <a:ln w="9525">
            <a:noFill/>
            <a:miter lim="800000"/>
            <a:headEnd/>
            <a:tailEnd/>
          </a:ln>
          <a:effectLst/>
        </p:spPr>
      </p:pic>
    </p:spTree>
  </p:cSld>
  <p:clrMapOvr>
    <a:masterClrMapping/>
  </p:clrMapOvr>
  <p:transition>
    <p:newsflash/>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011882"/>
          </a:xfrm>
        </p:spPr>
        <p:txBody>
          <a:bodyPr>
            <a:normAutofit fontScale="90000"/>
          </a:bodyPr>
          <a:lstStyle/>
          <a:p>
            <a:pPr algn="r">
              <a:lnSpc>
                <a:spcPct val="150000"/>
              </a:lnSpc>
            </a:pPr>
            <a:r>
              <a:rPr lang="en-US" sz="3100" dirty="0" smtClean="0">
                <a:solidFill>
                  <a:srgbClr val="FF0000"/>
                </a:solidFill>
                <a:cs typeface="B Nazanin" pitchFamily="2" charset="-78"/>
              </a:rPr>
              <a:t>● </a:t>
            </a:r>
            <a:r>
              <a:rPr lang="fa-IR" sz="3100" dirty="0" smtClean="0">
                <a:solidFill>
                  <a:srgbClr val="FF0000"/>
                </a:solidFill>
                <a:cs typeface="B Nazanin" pitchFamily="2" charset="-78"/>
              </a:rPr>
              <a:t>ریل های حمل کاغذ : </a:t>
            </a:r>
            <a:br>
              <a:rPr lang="fa-IR" sz="3100" dirty="0" smtClean="0">
                <a:solidFill>
                  <a:srgbClr val="FF0000"/>
                </a:solidFill>
                <a:cs typeface="B Nazanin" pitchFamily="2" charset="-78"/>
              </a:rPr>
            </a:br>
            <a:r>
              <a:rPr lang="en-US" sz="3100" dirty="0" smtClean="0">
                <a:cs typeface="B Nazanin" pitchFamily="2" charset="-78"/>
              </a:rPr>
              <a:t/>
            </a:r>
            <a:br>
              <a:rPr lang="en-US" sz="3100" dirty="0" smtClean="0">
                <a:cs typeface="B Nazanin" pitchFamily="2" charset="-78"/>
              </a:rPr>
            </a:br>
            <a:r>
              <a:rPr lang="fa-IR" sz="3100" dirty="0" smtClean="0">
                <a:solidFill>
                  <a:srgbClr val="0070C0"/>
                </a:solidFill>
                <a:cs typeface="B Nazanin" pitchFamily="2" charset="-78"/>
              </a:rPr>
              <a:t>خطوط تولید ورق کارتن در هر سمت رول استند دارای ریل های برای انتقال رول کاغذ از مجاورت خط تولید به داخل دستگاه می باشند</a:t>
            </a:r>
            <a:r>
              <a:rPr lang="en-US" sz="3100" dirty="0" smtClean="0">
                <a:solidFill>
                  <a:srgbClr val="0070C0"/>
                </a:solidFill>
                <a:cs typeface="B Nazanin" pitchFamily="2" charset="-78"/>
              </a:rPr>
              <a:t>. </a:t>
            </a:r>
            <a:r>
              <a:rPr lang="fa-IR" sz="3100" dirty="0" smtClean="0">
                <a:solidFill>
                  <a:srgbClr val="0070C0"/>
                </a:solidFill>
                <a:cs typeface="B Nazanin" pitchFamily="2" charset="-78"/>
              </a:rPr>
              <a:t>این ریل ها امکان تغذیه رول استند را میسر می کنند</a:t>
            </a:r>
            <a:r>
              <a:rPr lang="en-US" sz="3100" dirty="0" smtClean="0">
                <a:solidFill>
                  <a:srgbClr val="0070C0"/>
                </a:solidFill>
                <a:cs typeface="B Nazanin" pitchFamily="2" charset="-78"/>
              </a:rPr>
              <a:t>. </a:t>
            </a:r>
            <a:r>
              <a:rPr lang="fa-IR" sz="3100" dirty="0" smtClean="0">
                <a:solidFill>
                  <a:srgbClr val="0070C0"/>
                </a:solidFill>
                <a:cs typeface="B Nazanin" pitchFamily="2" charset="-78"/>
              </a:rPr>
              <a:t>در واقع وجود این ریل ها موجب می شود لیفتراک جهت تغذیه خط تولید ورق کارتن دچار مشکل نشده و به راحتی و بدون تماس با خط تولید، کاغذ را در نزدیک ترین مکان جهت مصرف در خط تولید قرار دهند</a:t>
            </a:r>
            <a:r>
              <a:rPr lang="en-US" sz="3100" dirty="0" smtClean="0">
                <a:solidFill>
                  <a:srgbClr val="0070C0"/>
                </a:solidFill>
                <a:cs typeface="B Nazanin" pitchFamily="2" charset="-78"/>
              </a:rPr>
              <a:t>. </a:t>
            </a:r>
            <a:br>
              <a:rPr lang="en-US" sz="3100" dirty="0" smtClean="0">
                <a:solidFill>
                  <a:srgbClr val="0070C0"/>
                </a:solidFill>
                <a:cs typeface="B Nazanin" pitchFamily="2" charset="-78"/>
              </a:rPr>
            </a:br>
            <a:endParaRPr lang="fa-IR" sz="3100" dirty="0">
              <a:solidFill>
                <a:srgbClr val="0070C0"/>
              </a:solidFill>
              <a:cs typeface="B Nazanin" pitchFamily="2" charset="-78"/>
            </a:endParaRP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226196"/>
          </a:xfrm>
        </p:spPr>
        <p:txBody>
          <a:bodyPr>
            <a:normAutofit fontScale="90000"/>
          </a:bodyPr>
          <a:lstStyle/>
          <a:p>
            <a:pPr algn="r"/>
            <a:r>
              <a:rPr lang="fa-IR" sz="3100" dirty="0" smtClean="0">
                <a:solidFill>
                  <a:srgbClr val="0070C0"/>
                </a:solidFill>
                <a:cs typeface="B Nazanin" pitchFamily="2" charset="-78"/>
              </a:rPr>
              <a:t>اگر کاغذ به وسیله لیفتراک وارد خط تولید شود احتمال آسیب دیدن ماشین آلات و حتی اپراتورهای خط تولید افزایش می یابد . ریل های نصب شده بر روی خطوط تولید دارای گاری هایی با چهار چرخ            می باشد که به راحتی بر روی ریل حرکت کرده و کاغذ را با نیروی اندک اپراتورها به خط تولید منتقل می کنند</a:t>
            </a:r>
            <a:r>
              <a:rPr lang="en-US" sz="3100" dirty="0" smtClean="0">
                <a:solidFill>
                  <a:srgbClr val="0070C0"/>
                </a:solidFill>
                <a:cs typeface="B Nazanin" pitchFamily="2" charset="-78"/>
              </a:rPr>
              <a:t>. </a:t>
            </a:r>
            <a:r>
              <a:rPr lang="fa-IR" sz="3100" dirty="0" smtClean="0">
                <a:solidFill>
                  <a:srgbClr val="0070C0"/>
                </a:solidFill>
                <a:cs typeface="B Nazanin" pitchFamily="2" charset="-78"/>
              </a:rPr>
              <a:t>در ماشین های پیشرفته و اتوماتیک این عمل به وسیله الکترو موتورها انجام می شود</a:t>
            </a:r>
            <a:r>
              <a:rPr lang="en-US" sz="3100" dirty="0" smtClean="0">
                <a:solidFill>
                  <a:srgbClr val="0070C0"/>
                </a:solidFill>
                <a:cs typeface="B Nazanin" pitchFamily="2" charset="-78"/>
              </a:rPr>
              <a:t>. </a:t>
            </a:r>
            <a:r>
              <a:rPr lang="fa-IR" sz="3100" dirty="0" smtClean="0">
                <a:solidFill>
                  <a:srgbClr val="0070C0"/>
                </a:solidFill>
                <a:cs typeface="B Nazanin" pitchFamily="2" charset="-78"/>
              </a:rPr>
              <a:t>نظافت به موقع و صحیح ریل ها موجب عملکرد آسان و راحت تر آنها می گردد</a:t>
            </a:r>
            <a:r>
              <a:rPr lang="en-US" sz="3100" dirty="0" smtClean="0">
                <a:solidFill>
                  <a:srgbClr val="0070C0"/>
                </a:solidFill>
                <a:cs typeface="B Nazanin" pitchFamily="2" charset="-78"/>
              </a:rPr>
              <a:t>. </a:t>
            </a:r>
            <a:r>
              <a:rPr lang="fa-IR" sz="3100" dirty="0" smtClean="0">
                <a:solidFill>
                  <a:srgbClr val="0070C0"/>
                </a:solidFill>
                <a:cs typeface="B Nazanin" pitchFamily="2" charset="-78"/>
              </a:rPr>
              <a:t/>
            </a:r>
            <a:br>
              <a:rPr lang="fa-IR" sz="3100" dirty="0" smtClean="0">
                <a:solidFill>
                  <a:srgbClr val="0070C0"/>
                </a:solidFill>
                <a:cs typeface="B Nazanin" pitchFamily="2" charset="-78"/>
              </a:rPr>
            </a:br>
            <a:r>
              <a:rPr lang="fa-IR" sz="3100" dirty="0" smtClean="0">
                <a:solidFill>
                  <a:srgbClr val="0070C0"/>
                </a:solidFill>
                <a:cs typeface="B Nazanin" pitchFamily="2" charset="-78"/>
              </a:rPr>
              <a:t/>
            </a:r>
            <a:br>
              <a:rPr lang="fa-IR" sz="3100" dirty="0" smtClean="0">
                <a:solidFill>
                  <a:srgbClr val="0070C0"/>
                </a:solidFill>
                <a:cs typeface="B Nazanin" pitchFamily="2" charset="-78"/>
              </a:rPr>
            </a:br>
            <a:r>
              <a:rPr lang="fa-IR" sz="3100" dirty="0" smtClean="0">
                <a:solidFill>
                  <a:srgbClr val="0070C0"/>
                </a:solidFill>
                <a:cs typeface="B Nazanin" pitchFamily="2" charset="-78"/>
              </a:rPr>
              <a:t>لازم به ذکر است ریل ها به گونه ای نصب می شوند که گاری ها حدود دو سانتی متر بالاتر از سطح سالن تولید باشند</a:t>
            </a:r>
            <a:r>
              <a:rPr lang="en-US" sz="3100" dirty="0" smtClean="0">
                <a:solidFill>
                  <a:srgbClr val="0070C0"/>
                </a:solidFill>
                <a:cs typeface="B Nazanin" pitchFamily="2" charset="-78"/>
              </a:rPr>
              <a:t>. </a:t>
            </a:r>
            <a:br>
              <a:rPr lang="en-US" sz="3100" dirty="0" smtClean="0">
                <a:solidFill>
                  <a:srgbClr val="0070C0"/>
                </a:solidFill>
                <a:cs typeface="B Nazanin" pitchFamily="2" charset="-78"/>
              </a:rPr>
            </a:br>
            <a:r>
              <a:rPr lang="fa-IR" sz="3100" dirty="0" smtClean="0">
                <a:solidFill>
                  <a:srgbClr val="0070C0"/>
                </a:solidFill>
                <a:cs typeface="B Nazanin" pitchFamily="2" charset="-78"/>
              </a:rPr>
              <a:t>این شیوه نصب اجازه می دهد رول های کاغذ را با صرف کمترین نیرو غلطاندن سوار گاری نمود</a:t>
            </a:r>
            <a:r>
              <a:rPr lang="en-US" sz="3100" dirty="0" smtClean="0">
                <a:solidFill>
                  <a:srgbClr val="0070C0"/>
                </a:solidFill>
                <a:cs typeface="B Nazanin" pitchFamily="2" charset="-78"/>
              </a:rPr>
              <a:t>. </a:t>
            </a:r>
            <a:br>
              <a:rPr lang="en-US" sz="3100" dirty="0" smtClean="0">
                <a:solidFill>
                  <a:srgbClr val="0070C0"/>
                </a:solidFill>
                <a:cs typeface="B Nazanin" pitchFamily="2" charset="-78"/>
              </a:rPr>
            </a:br>
            <a:r>
              <a:rPr lang="en-US" dirty="0" smtClean="0"/>
              <a:t/>
            </a:r>
            <a:br>
              <a:rPr lang="en-US" dirty="0" smtClean="0"/>
            </a:br>
            <a:endParaRPr lang="fa-IR" dirty="0"/>
          </a:p>
        </p:txBody>
      </p:sp>
    </p:spTree>
  </p:cSld>
  <p:clrMapOvr>
    <a:masterClrMapping/>
  </p:clrMapOvr>
  <p:transition>
    <p:pull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214290"/>
            <a:ext cx="7772400" cy="7143776"/>
          </a:xfrm>
        </p:spPr>
        <p:txBody>
          <a:bodyPr>
            <a:normAutofit fontScale="90000"/>
          </a:bodyPr>
          <a:lstStyle/>
          <a:p>
            <a:pPr algn="r">
              <a:lnSpc>
                <a:spcPct val="150000"/>
              </a:lnSpc>
            </a:pPr>
            <a:r>
              <a:rPr lang="en-US" sz="4400" dirty="0" smtClean="0">
                <a:solidFill>
                  <a:srgbClr val="FF0000"/>
                </a:solidFill>
                <a:cs typeface="B Nazanin" pitchFamily="2" charset="-78"/>
              </a:rPr>
              <a:t>● </a:t>
            </a:r>
            <a:r>
              <a:rPr lang="fa-IR" sz="4400" dirty="0" smtClean="0">
                <a:solidFill>
                  <a:srgbClr val="FF0000"/>
                </a:solidFill>
                <a:cs typeface="B Nazanin" pitchFamily="2" charset="-78"/>
              </a:rPr>
              <a:t>رول استند</a:t>
            </a:r>
            <a:r>
              <a:rPr lang="en-US" sz="4400" dirty="0" smtClean="0">
                <a:solidFill>
                  <a:srgbClr val="FF0000"/>
                </a:solidFill>
                <a:cs typeface="B Nazanin" pitchFamily="2" charset="-78"/>
              </a:rPr>
              <a:t> (roll stand)</a:t>
            </a:r>
            <a:r>
              <a:rPr lang="en-US" sz="4400" dirty="0" smtClean="0">
                <a:cs typeface="B Nazanin" pitchFamily="2" charset="-78"/>
              </a:rPr>
              <a:t> </a:t>
            </a:r>
            <a:r>
              <a:rPr lang="fa-IR" sz="4400" dirty="0" smtClean="0">
                <a:solidFill>
                  <a:srgbClr val="FF0000"/>
                </a:solidFill>
                <a:cs typeface="B Nazanin" pitchFamily="2" charset="-78"/>
              </a:rPr>
              <a:t>:</a:t>
            </a:r>
            <a:r>
              <a:rPr lang="en-US" sz="2700" dirty="0" smtClean="0">
                <a:cs typeface="B Nazanin" pitchFamily="2" charset="-78"/>
              </a:rPr>
              <a:t/>
            </a:r>
            <a:br>
              <a:rPr lang="en-US" sz="2700" dirty="0" smtClean="0">
                <a:cs typeface="B Nazanin" pitchFamily="2" charset="-78"/>
              </a:rPr>
            </a:br>
            <a:r>
              <a:rPr lang="fa-IR" sz="2700" dirty="0" smtClean="0">
                <a:solidFill>
                  <a:srgbClr val="0070C0"/>
                </a:solidFill>
                <a:cs typeface="B Nazanin" pitchFamily="2" charset="-78"/>
              </a:rPr>
              <a:t>محل قرار گرفتن رول کاغذ، جهت مسلط کردن روی خط تولید و تنظیم و موقعیت کاغذ جهت منطبق کردن لبه های کار را رول استند می گویند</a:t>
            </a:r>
            <a:r>
              <a:rPr lang="en-US" sz="2700" dirty="0" smtClean="0">
                <a:solidFill>
                  <a:srgbClr val="0070C0"/>
                </a:solidFill>
                <a:cs typeface="B Nazanin" pitchFamily="2" charset="-78"/>
              </a:rPr>
              <a:t>. </a:t>
            </a:r>
            <a:r>
              <a:rPr lang="fa-IR" sz="2700" dirty="0" smtClean="0">
                <a:solidFill>
                  <a:srgbClr val="0070C0"/>
                </a:solidFill>
                <a:cs typeface="B Nazanin" pitchFamily="2" charset="-78"/>
              </a:rPr>
              <a:t>از دیگر امکانات رول استند می توان به ترمز آن اشاره کرد</a:t>
            </a:r>
            <a:r>
              <a:rPr lang="en-US" sz="2700" dirty="0" smtClean="0">
                <a:solidFill>
                  <a:srgbClr val="0070C0"/>
                </a:solidFill>
                <a:cs typeface="B Nazanin" pitchFamily="2" charset="-78"/>
              </a:rPr>
              <a:t>. </a:t>
            </a:r>
            <a:r>
              <a:rPr lang="fa-IR" sz="2700" dirty="0" smtClean="0">
                <a:solidFill>
                  <a:srgbClr val="0070C0"/>
                </a:solidFill>
                <a:cs typeface="B Nazanin" pitchFamily="2" charset="-78"/>
              </a:rPr>
              <a:t>این ترمز موجب می شود کاغذها محکم و بدون چین و چروک وارد خط تولید شوند</a:t>
            </a:r>
            <a:r>
              <a:rPr lang="en-US" sz="2700" dirty="0" smtClean="0">
                <a:solidFill>
                  <a:srgbClr val="0070C0"/>
                </a:solidFill>
                <a:cs typeface="B Nazanin" pitchFamily="2" charset="-78"/>
              </a:rPr>
              <a:t>. </a:t>
            </a:r>
            <a:r>
              <a:rPr lang="fa-IR" sz="2700" dirty="0" smtClean="0">
                <a:solidFill>
                  <a:srgbClr val="0070C0"/>
                </a:solidFill>
                <a:cs typeface="B Nazanin" pitchFamily="2" charset="-78"/>
              </a:rPr>
              <a:t>در صورت عدم استفاده از ترمز رول استند، کاغذها با سرعت مناسب کشش خط تولید باز نشده و بعضا در کشش ها کاغذ بیش از اندازه باز می شود</a:t>
            </a:r>
            <a:r>
              <a:rPr lang="en-US" sz="2700" dirty="0" smtClean="0">
                <a:solidFill>
                  <a:srgbClr val="0070C0"/>
                </a:solidFill>
                <a:cs typeface="B Nazanin" pitchFamily="2" charset="-78"/>
              </a:rPr>
              <a:t>. </a:t>
            </a:r>
            <a:r>
              <a:rPr lang="fa-IR" sz="2700" dirty="0" smtClean="0">
                <a:solidFill>
                  <a:srgbClr val="0070C0"/>
                </a:solidFill>
                <a:cs typeface="B Nazanin" pitchFamily="2" charset="-78"/>
              </a:rPr>
              <a:t>اگر کاغذ بیش از اندازه باز گردد، در کشش مجدد ماشین به کاغذ ضربه وارد می کند و باعث پاره شدن کاغذ می شود</a:t>
            </a:r>
            <a:r>
              <a:rPr lang="en-US" sz="2700" dirty="0" smtClean="0">
                <a:solidFill>
                  <a:srgbClr val="0070C0"/>
                </a:solidFill>
                <a:cs typeface="B Nazanin" pitchFamily="2" charset="-78"/>
              </a:rPr>
              <a:t>. </a:t>
            </a:r>
            <a:r>
              <a:rPr lang="fa-IR" sz="2700" dirty="0" smtClean="0">
                <a:solidFill>
                  <a:srgbClr val="0070C0"/>
                </a:solidFill>
                <a:cs typeface="B Nazanin" pitchFamily="2" charset="-78"/>
              </a:rPr>
              <a:t>در این حالت رول کاغذ با سرعت کمتری خواهد چرخید در صورتی که فضای موجود بین رول و ماشین نیازمند کاغذ باز شده مازاد می باشد</a:t>
            </a:r>
            <a:r>
              <a:rPr lang="en-US" dirty="0" smtClean="0">
                <a:solidFill>
                  <a:srgbClr val="0070C0"/>
                </a:solidFill>
              </a:rPr>
              <a:t>.</a:t>
            </a:r>
            <a:r>
              <a:rPr lang="en-US" dirty="0" smtClean="0"/>
              <a:t> </a:t>
            </a:r>
            <a:br>
              <a:rPr lang="en-US" dirty="0" smtClean="0"/>
            </a:br>
            <a:endParaRPr lang="fa-IR" dirty="0"/>
          </a:p>
        </p:txBody>
      </p:sp>
    </p:spTree>
  </p:cSld>
  <p:clrMapOvr>
    <a:masterClrMapping/>
  </p:clrMapOvr>
  <p:transition>
    <p:wheel spokes="8"/>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1357298"/>
            <a:ext cx="7772400" cy="4940312"/>
          </a:xfrm>
        </p:spPr>
        <p:txBody>
          <a:bodyPr>
            <a:normAutofit fontScale="90000"/>
          </a:bodyPr>
          <a:lstStyle/>
          <a:p>
            <a:pPr algn="r">
              <a:lnSpc>
                <a:spcPct val="150000"/>
              </a:lnSpc>
            </a:pPr>
            <a:r>
              <a:rPr lang="fa-IR" dirty="0" smtClean="0">
                <a:solidFill>
                  <a:srgbClr val="0070C0"/>
                </a:solidFill>
                <a:cs typeface="B Nazanin" pitchFamily="2" charset="-78"/>
              </a:rPr>
              <a:t>لازم به ذکر است شل بودن ترمز رول استند موجب  می شود لبه های کار به راحتی تنظیم نشده و کاغذها به صورت چروک و ناصاف وارد ماشین شوند</a:t>
            </a:r>
            <a:r>
              <a:rPr lang="en-US" dirty="0" smtClean="0">
                <a:solidFill>
                  <a:srgbClr val="0070C0"/>
                </a:solidFill>
                <a:cs typeface="B Nazanin" pitchFamily="2" charset="-78"/>
              </a:rPr>
              <a:t>. </a:t>
            </a:r>
            <a:r>
              <a:rPr lang="fa-IR" dirty="0" smtClean="0">
                <a:solidFill>
                  <a:srgbClr val="0070C0"/>
                </a:solidFill>
                <a:cs typeface="B Nazanin" pitchFamily="2" charset="-78"/>
              </a:rPr>
              <a:t>در ضمن اگر ترمز رول استند بیش از اندازه سفت و محکم باشد باعث پاره شدن کاغذ شده و فشار زیادی به هد موتور و درایو ماشین وارد می گردد</a:t>
            </a:r>
            <a:r>
              <a:rPr lang="en-US" dirty="0" smtClean="0">
                <a:solidFill>
                  <a:srgbClr val="0070C0"/>
                </a:solidFill>
                <a:cs typeface="B Nazanin" pitchFamily="2" charset="-78"/>
              </a:rPr>
              <a:t>. </a:t>
            </a:r>
            <a:br>
              <a:rPr lang="en-US" dirty="0" smtClean="0">
                <a:solidFill>
                  <a:srgbClr val="0070C0"/>
                </a:solidFill>
                <a:cs typeface="B Nazanin" pitchFamily="2" charset="-78"/>
              </a:rPr>
            </a:br>
            <a:endParaRPr lang="fa-IR" dirty="0">
              <a:solidFill>
                <a:srgbClr val="0070C0"/>
              </a:solidFill>
              <a:cs typeface="B Nazanin" pitchFamily="2" charset="-78"/>
            </a:endParaRPr>
          </a:p>
        </p:txBody>
      </p:sp>
    </p:spTree>
  </p:cSld>
  <p:clrMapOvr>
    <a:masterClrMapping/>
  </p:clrMapOvr>
  <p:transition>
    <p:wipe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631804"/>
            <a:ext cx="7772400" cy="6226196"/>
          </a:xfrm>
        </p:spPr>
        <p:txBody>
          <a:bodyPr>
            <a:normAutofit fontScale="90000"/>
          </a:bodyPr>
          <a:lstStyle/>
          <a:p>
            <a:pPr algn="r">
              <a:lnSpc>
                <a:spcPct val="150000"/>
              </a:lnSpc>
            </a:pPr>
            <a:r>
              <a:rPr lang="fa-IR" sz="3200" dirty="0" smtClean="0"/>
              <a:t>  </a:t>
            </a:r>
            <a:r>
              <a:rPr lang="fa-IR" sz="3200" dirty="0" smtClean="0">
                <a:solidFill>
                  <a:srgbClr val="0070C0"/>
                </a:solidFill>
                <a:cs typeface="B Nazanin" pitchFamily="2" charset="-78"/>
              </a:rPr>
              <a:t>در گذشته </a:t>
            </a:r>
            <a:r>
              <a:rPr lang="fa-IR" sz="3100" dirty="0" smtClean="0">
                <a:solidFill>
                  <a:srgbClr val="0070C0"/>
                </a:solidFill>
                <a:cs typeface="B Nazanin" pitchFamily="2" charset="-78"/>
              </a:rPr>
              <a:t>رول استندها ساختار و شکل ابتدایی تری داشتند و اصولا قرار دادن رول کاغذ بر روی آنها نیازمند نیروی انسانی زیادی بود، اما امروزه تمام این وظایف به وسیله الکتروموتورها و با سهولت انجام           می شود</a:t>
            </a:r>
            <a:r>
              <a:rPr lang="en-US" sz="3100" dirty="0" smtClean="0">
                <a:solidFill>
                  <a:srgbClr val="0070C0"/>
                </a:solidFill>
                <a:cs typeface="B Nazanin" pitchFamily="2" charset="-78"/>
              </a:rPr>
              <a:t>. </a:t>
            </a:r>
            <a:br>
              <a:rPr lang="en-US" sz="3100" dirty="0" smtClean="0">
                <a:solidFill>
                  <a:srgbClr val="0070C0"/>
                </a:solidFill>
                <a:cs typeface="B Nazanin" pitchFamily="2" charset="-78"/>
              </a:rPr>
            </a:br>
            <a:r>
              <a:rPr lang="fa-IR" sz="3100" dirty="0" smtClean="0">
                <a:solidFill>
                  <a:srgbClr val="0070C0"/>
                </a:solidFill>
                <a:cs typeface="B Nazanin" pitchFamily="2" charset="-78"/>
              </a:rPr>
              <a:t>اپراتورها همواره باید کوشش فراوانی در نگهداری و مراقبت این بخش از خط تولید انجام دهند</a:t>
            </a:r>
            <a:r>
              <a:rPr lang="en-US" sz="3100" dirty="0" smtClean="0">
                <a:solidFill>
                  <a:srgbClr val="0070C0"/>
                </a:solidFill>
                <a:cs typeface="B Nazanin" pitchFamily="2" charset="-78"/>
              </a:rPr>
              <a:t>. </a:t>
            </a:r>
            <a:r>
              <a:rPr lang="fa-IR" sz="3100" dirty="0" smtClean="0">
                <a:solidFill>
                  <a:srgbClr val="0070C0"/>
                </a:solidFill>
                <a:cs typeface="B Nazanin" pitchFamily="2" charset="-78"/>
              </a:rPr>
              <a:t>اپراتور باید در نظافت ریل های حرکت و بازوهای آن توجه خاصی داشته باشد</a:t>
            </a:r>
            <a:r>
              <a:rPr lang="en-US" sz="3100" dirty="0" smtClean="0">
                <a:solidFill>
                  <a:srgbClr val="0070C0"/>
                </a:solidFill>
                <a:cs typeface="B Nazanin" pitchFamily="2" charset="-78"/>
              </a:rPr>
              <a:t>. </a:t>
            </a:r>
            <a:r>
              <a:rPr lang="fa-IR" sz="3100" dirty="0" smtClean="0">
                <a:solidFill>
                  <a:srgbClr val="0070C0"/>
                </a:solidFill>
                <a:cs typeface="B Nazanin" pitchFamily="2" charset="-78"/>
              </a:rPr>
              <a:t>هیچ جسم خارجی یا پرزهای کاغذ نباید در مسیر حرکت بازوها قرار گیرد و موجب اعمال فشار به سیستم های حرکتی رول استند شود</a:t>
            </a:r>
            <a:r>
              <a:rPr lang="en-US" dirty="0" smtClean="0"/>
              <a:t>. </a:t>
            </a:r>
            <a:br>
              <a:rPr lang="en-US" dirty="0" smtClean="0"/>
            </a:br>
            <a:endParaRPr lang="fa-IR" dirty="0"/>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a:bodyPr>
          <a:lstStyle/>
          <a:p>
            <a:r>
              <a:rPr lang="fa-IR" sz="6000" dirty="0" smtClean="0">
                <a:cs typeface="B Nazanin" pitchFamily="2" charset="-78"/>
              </a:rPr>
              <a:t>چسب نشاسته</a:t>
            </a:r>
            <a:endParaRPr lang="fa-IR" sz="6000" dirty="0">
              <a:cs typeface="B Nazanin" pitchFamily="2" charset="-78"/>
            </a:endParaRPr>
          </a:p>
        </p:txBody>
      </p:sp>
    </p:spTree>
  </p:cSld>
  <p:clrMapOvr>
    <a:masterClrMapping/>
  </p:clrMapOvr>
  <p:transition>
    <p:pull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631804"/>
            <a:ext cx="7772400" cy="6226196"/>
          </a:xfrm>
        </p:spPr>
        <p:txBody>
          <a:bodyPr>
            <a:normAutofit fontScale="90000"/>
          </a:bodyPr>
          <a:lstStyle/>
          <a:p>
            <a:pPr algn="r">
              <a:lnSpc>
                <a:spcPct val="150000"/>
              </a:lnSpc>
            </a:pPr>
            <a:r>
              <a:rPr lang="en-US" sz="2700" dirty="0" smtClean="0">
                <a:solidFill>
                  <a:srgbClr val="0070C0"/>
                </a:solidFill>
                <a:cs typeface="B Nazanin" pitchFamily="2" charset="-78"/>
              </a:rPr>
              <a:t> </a:t>
            </a:r>
            <a:r>
              <a:rPr lang="fa-IR" sz="2700" dirty="0" smtClean="0">
                <a:solidFill>
                  <a:srgbClr val="0070C0"/>
                </a:solidFill>
                <a:cs typeface="B Nazanin" pitchFamily="2" charset="-78"/>
              </a:rPr>
              <a:t>رول استندها دارای دو جفت بازو جهت برداشتن رول کاغذ بوده و می توان دور رول کاغذ را به صورت همزمان روی آنها مستقر کرد</a:t>
            </a:r>
            <a:r>
              <a:rPr lang="en-US" sz="2700" dirty="0" smtClean="0">
                <a:solidFill>
                  <a:srgbClr val="0070C0"/>
                </a:solidFill>
                <a:cs typeface="B Nazanin" pitchFamily="2" charset="-78"/>
              </a:rPr>
              <a:t>. </a:t>
            </a:r>
            <a:r>
              <a:rPr lang="fa-IR" sz="2700" dirty="0" smtClean="0">
                <a:solidFill>
                  <a:srgbClr val="0070C0"/>
                </a:solidFill>
                <a:cs typeface="B Nazanin" pitchFamily="2" charset="-78"/>
              </a:rPr>
              <a:t>ماشین های پیشرفته رول استند دارای اسپیلایسر نیز می باشند که عمل تعویض رول کاغذ بدون توقف خط تولید را انجام می دهد</a:t>
            </a:r>
            <a:r>
              <a:rPr lang="en-US" sz="2700" dirty="0" smtClean="0">
                <a:solidFill>
                  <a:srgbClr val="0070C0"/>
                </a:solidFill>
                <a:cs typeface="B Nazanin" pitchFamily="2" charset="-78"/>
              </a:rPr>
              <a:t>. </a:t>
            </a:r>
            <a:br>
              <a:rPr lang="en-US" sz="2700" dirty="0" smtClean="0">
                <a:solidFill>
                  <a:srgbClr val="0070C0"/>
                </a:solidFill>
                <a:cs typeface="B Nazanin" pitchFamily="2" charset="-78"/>
              </a:rPr>
            </a:br>
            <a:r>
              <a:rPr lang="fa-IR" sz="2700" dirty="0" smtClean="0">
                <a:solidFill>
                  <a:srgbClr val="0070C0"/>
                </a:solidFill>
                <a:cs typeface="B Nazanin" pitchFamily="2" charset="-78"/>
              </a:rPr>
              <a:t>زمانی که رول کاغذ در حال تمام شدن است به وسیله چشم های الکترونیکی و حس گرهای رول استند مشاهده شده و رول کاغذ ذخیره شده در اسپیلایسر به انتهای رول کاغذ قبلی می چسبد</a:t>
            </a:r>
            <a:r>
              <a:rPr lang="en-US" sz="2700" dirty="0" smtClean="0">
                <a:solidFill>
                  <a:srgbClr val="0070C0"/>
                </a:solidFill>
                <a:cs typeface="B Nazanin" pitchFamily="2" charset="-78"/>
              </a:rPr>
              <a:t>. </a:t>
            </a:r>
            <a:r>
              <a:rPr lang="fa-IR" sz="2700" dirty="0" smtClean="0">
                <a:solidFill>
                  <a:srgbClr val="0070C0"/>
                </a:solidFill>
                <a:cs typeface="B Nazanin" pitchFamily="2" charset="-78"/>
              </a:rPr>
              <a:t>لازم به ذکر است ضایعات و کاغذهای نامناسب در ابتدای رول باید از آن جدا شود تا پس از تعویض رول در کیفیت تولید تاثیر نداشته باشد</a:t>
            </a:r>
            <a:r>
              <a:rPr lang="en-US" dirty="0" smtClean="0"/>
              <a:t>. </a:t>
            </a:r>
            <a:br>
              <a:rPr lang="en-US" dirty="0" smtClean="0"/>
            </a:br>
            <a:endParaRPr lang="fa-IR" dirty="0"/>
          </a:p>
        </p:txBody>
      </p:sp>
    </p:spTree>
  </p:cSld>
  <p:clrMapOvr>
    <a:masterClrMapping/>
  </p:clrMapOvr>
  <p:transition>
    <p:pull dir="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083188"/>
          </a:xfrm>
        </p:spPr>
        <p:txBody>
          <a:bodyPr>
            <a:normAutofit/>
          </a:bodyPr>
          <a:lstStyle/>
          <a:p>
            <a:pPr algn="r">
              <a:lnSpc>
                <a:spcPct val="150000"/>
              </a:lnSpc>
            </a:pPr>
            <a:r>
              <a:rPr lang="fa-IR" sz="2800" dirty="0" smtClean="0">
                <a:solidFill>
                  <a:srgbClr val="7030A0"/>
                </a:solidFill>
                <a:cs typeface="B Nazanin" pitchFamily="2" charset="-78"/>
              </a:rPr>
              <a:t>نصب صحیح رول استند، گونیا بودن رول استند نسبت به آکس خط تولید موجب افزایش کارآیی می گردد</a:t>
            </a:r>
            <a:r>
              <a:rPr lang="en-US" sz="2800" dirty="0" smtClean="0">
                <a:solidFill>
                  <a:srgbClr val="7030A0"/>
                </a:solidFill>
                <a:cs typeface="B Nazanin" pitchFamily="2" charset="-78"/>
              </a:rPr>
              <a:t>. </a:t>
            </a:r>
            <a:r>
              <a:rPr lang="fa-IR" sz="2800" dirty="0" smtClean="0">
                <a:solidFill>
                  <a:srgbClr val="7030A0"/>
                </a:solidFill>
                <a:cs typeface="B Nazanin" pitchFamily="2" charset="-78"/>
              </a:rPr>
              <a:t>در صورتی که رول استند نسبت به سایر تجهیزات خط تولید، گونیا نباشد فشار کشش کاغذ به سمت لبه کاغذ بیشتر می شود و باعث پاره شدن مکرر کاغذ می گردد</a:t>
            </a:r>
            <a:r>
              <a:rPr lang="en-US" sz="2800" dirty="0" smtClean="0">
                <a:solidFill>
                  <a:srgbClr val="7030A0"/>
                </a:solidFill>
                <a:cs typeface="B Nazanin" pitchFamily="2" charset="-78"/>
              </a:rPr>
              <a:t>. </a:t>
            </a:r>
            <a:r>
              <a:rPr lang="fa-IR" sz="2800" dirty="0" smtClean="0">
                <a:solidFill>
                  <a:srgbClr val="7030A0"/>
                </a:solidFill>
                <a:cs typeface="B Nazanin" pitchFamily="2" charset="-78"/>
              </a:rPr>
              <a:t>اگر رول کاغذ کیفیت مناسبی نداشته و دارای زدگی یا پارگی در کناره ها باشد، این مشکل بیشتر به چشم می خورد</a:t>
            </a:r>
            <a:r>
              <a:rPr lang="en-US" sz="2800" dirty="0" smtClean="0">
                <a:solidFill>
                  <a:srgbClr val="7030A0"/>
                </a:solidFill>
                <a:cs typeface="B Nazanin" pitchFamily="2" charset="-78"/>
              </a:rPr>
              <a:t>. </a:t>
            </a:r>
            <a:br>
              <a:rPr lang="en-US" sz="2800" dirty="0" smtClean="0">
                <a:solidFill>
                  <a:srgbClr val="7030A0"/>
                </a:solidFill>
                <a:cs typeface="B Nazanin" pitchFamily="2" charset="-78"/>
              </a:rPr>
            </a:br>
            <a:endParaRPr lang="fa-IR" sz="2800" dirty="0">
              <a:solidFill>
                <a:srgbClr val="7030A0"/>
              </a:solidFill>
              <a:cs typeface="B Nazanin" pitchFamily="2" charset="-78"/>
            </a:endParaRPr>
          </a:p>
        </p:txBody>
      </p:sp>
    </p:spTree>
  </p:cSld>
  <p:clrMapOvr>
    <a:masterClrMapping/>
  </p:clrMapOvr>
  <p:transition>
    <p:pull dir="l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368940"/>
          </a:xfrm>
        </p:spPr>
        <p:txBody>
          <a:bodyPr>
            <a:normAutofit/>
          </a:bodyPr>
          <a:lstStyle/>
          <a:p>
            <a:pPr algn="r">
              <a:lnSpc>
                <a:spcPct val="150000"/>
              </a:lnSpc>
            </a:pPr>
            <a:r>
              <a:rPr lang="fa-IR" sz="2800" dirty="0" smtClean="0">
                <a:solidFill>
                  <a:schemeClr val="tx1"/>
                </a:solidFill>
                <a:cs typeface="B Nazanin" pitchFamily="2" charset="-78"/>
              </a:rPr>
              <a:t>اگر رول استند در موقعیت مناسبی نصب شود، کشش ماشین بر روی تمام نقاط کاغذ یکسان و متناسب خواهد بود</a:t>
            </a:r>
            <a:r>
              <a:rPr lang="en-US" sz="2800" dirty="0" smtClean="0">
                <a:solidFill>
                  <a:schemeClr val="tx1"/>
                </a:solidFill>
                <a:cs typeface="B Nazanin" pitchFamily="2" charset="-78"/>
              </a:rPr>
              <a:t>. </a:t>
            </a:r>
            <a:r>
              <a:rPr lang="fa-IR" sz="2800" dirty="0" smtClean="0">
                <a:solidFill>
                  <a:schemeClr val="tx1"/>
                </a:solidFill>
                <a:cs typeface="B Nazanin" pitchFamily="2" charset="-78"/>
              </a:rPr>
              <a:t>ضمن این که تمام سطح کاغذ از حرارت و شرایط یکسان برخوردار خواهد شد</a:t>
            </a:r>
            <a:r>
              <a:rPr lang="en-US" sz="2800" dirty="0" smtClean="0">
                <a:solidFill>
                  <a:schemeClr val="tx1"/>
                </a:solidFill>
                <a:cs typeface="B Nazanin" pitchFamily="2" charset="-78"/>
              </a:rPr>
              <a:t>. </a:t>
            </a:r>
            <a:br>
              <a:rPr lang="en-US" sz="2800" dirty="0" smtClean="0">
                <a:solidFill>
                  <a:schemeClr val="tx1"/>
                </a:solidFill>
                <a:cs typeface="B Nazanin" pitchFamily="2" charset="-78"/>
              </a:rPr>
            </a:br>
            <a:r>
              <a:rPr lang="fa-IR" sz="2800" dirty="0" smtClean="0">
                <a:solidFill>
                  <a:schemeClr val="tx1"/>
                </a:solidFill>
                <a:cs typeface="B Nazanin" pitchFamily="2" charset="-78"/>
              </a:rPr>
              <a:t>چگونگی بستن کاغذ بر روی رول استند نیز اهمیت زیادی دارد</a:t>
            </a:r>
            <a:r>
              <a:rPr lang="en-US" sz="2800" dirty="0" smtClean="0">
                <a:solidFill>
                  <a:schemeClr val="tx1"/>
                </a:solidFill>
                <a:cs typeface="B Nazanin" pitchFamily="2" charset="-78"/>
              </a:rPr>
              <a:t>. </a:t>
            </a:r>
            <a:r>
              <a:rPr lang="fa-IR" sz="2800" dirty="0" smtClean="0">
                <a:solidFill>
                  <a:schemeClr val="tx1"/>
                </a:solidFill>
                <a:cs typeface="B Nazanin" pitchFamily="2" charset="-78"/>
              </a:rPr>
              <a:t>کاغذ باید به حدی سفت و محکم شود که موجب ترکیدگی و پارگی شدید در ته رول نگردد</a:t>
            </a:r>
            <a:r>
              <a:rPr lang="en-US" sz="2800" dirty="0" smtClean="0">
                <a:solidFill>
                  <a:schemeClr val="tx1"/>
                </a:solidFill>
                <a:cs typeface="B Nazanin" pitchFamily="2" charset="-78"/>
              </a:rPr>
              <a:t>. </a:t>
            </a:r>
            <a:r>
              <a:rPr lang="fa-IR" sz="2800" dirty="0" smtClean="0">
                <a:solidFill>
                  <a:schemeClr val="tx1"/>
                </a:solidFill>
                <a:cs typeface="B Nazanin" pitchFamily="2" charset="-78"/>
              </a:rPr>
              <a:t>در حین تولید باید به ته رول توجه ویژه ای داشت و در صورت شل شدن مجدد آن را محکم کرد</a:t>
            </a:r>
            <a:r>
              <a:rPr lang="en-US" sz="2800" dirty="0" smtClean="0">
                <a:solidFill>
                  <a:schemeClr val="tx1"/>
                </a:solidFill>
                <a:cs typeface="B Nazanin" pitchFamily="2" charset="-78"/>
              </a:rPr>
              <a:t>. </a:t>
            </a:r>
            <a:r>
              <a:rPr lang="fa-IR" sz="2800" dirty="0" smtClean="0">
                <a:solidFill>
                  <a:schemeClr val="tx1"/>
                </a:solidFill>
                <a:cs typeface="B Nazanin" pitchFamily="2" charset="-78"/>
              </a:rPr>
              <a:t>شل شدن ته رول موجب خوردگی کاغذ می شود</a:t>
            </a:r>
            <a:r>
              <a:rPr lang="en-US" sz="2800" dirty="0" smtClean="0">
                <a:solidFill>
                  <a:schemeClr val="tx1"/>
                </a:solidFill>
                <a:cs typeface="B Nazanin" pitchFamily="2" charset="-78"/>
              </a:rPr>
              <a:t>. </a:t>
            </a:r>
            <a:endParaRPr lang="en-US" sz="2800" dirty="0">
              <a:solidFill>
                <a:schemeClr val="tx1"/>
              </a:solidFill>
              <a:cs typeface="B Nazanin" pitchFamily="2" charset="-78"/>
            </a:endParaRPr>
          </a:p>
        </p:txBody>
      </p:sp>
    </p:spTree>
  </p:cSld>
  <p:clrMapOvr>
    <a:masterClrMapping/>
  </p:clrMapOvr>
  <p:transition>
    <p:pull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428604"/>
            <a:ext cx="7772400" cy="6226196"/>
          </a:xfrm>
        </p:spPr>
        <p:txBody>
          <a:bodyPr>
            <a:normAutofit fontScale="90000"/>
          </a:bodyPr>
          <a:lstStyle/>
          <a:p>
            <a:pPr algn="r">
              <a:lnSpc>
                <a:spcPct val="150000"/>
              </a:lnSpc>
            </a:pPr>
            <a:r>
              <a:rPr lang="fa-IR" sz="2700" b="1" dirty="0" smtClean="0">
                <a:solidFill>
                  <a:srgbClr val="0070C0"/>
                </a:solidFill>
                <a:cs typeface="B Nazanin" pitchFamily="2" charset="-78"/>
              </a:rPr>
              <a:t>- زمانی که رول کمتر از نصب شد و هر چه به سمت انتهای رول نزدیک تر شدیم باید مقداری بازوهای آن را آزادتر کنیم تا در انتهای رول باعث پاره شدن کاغذ نشود</a:t>
            </a:r>
            <a:r>
              <a:rPr lang="en-US" sz="2700" b="1" dirty="0" smtClean="0">
                <a:solidFill>
                  <a:srgbClr val="0070C0"/>
                </a:solidFill>
                <a:cs typeface="B Nazanin" pitchFamily="2" charset="-78"/>
              </a:rPr>
              <a:t>. </a:t>
            </a:r>
            <a:r>
              <a:rPr lang="fa-IR" sz="2700" b="1" dirty="0" smtClean="0">
                <a:solidFill>
                  <a:srgbClr val="0070C0"/>
                </a:solidFill>
                <a:cs typeface="B Nazanin" pitchFamily="2" charset="-78"/>
              </a:rPr>
              <a:t>زمانی که قطر رول ها در پایان کار کاهش می یاید، کاغذ روی آن تحمل فشار وارد شده از بازوها را ندارد و احتمال پاره شدن کاغذ افزایش خواهد یافت</a:t>
            </a:r>
            <a:r>
              <a:rPr lang="en-US" sz="2700" b="1" dirty="0" smtClean="0">
                <a:solidFill>
                  <a:srgbClr val="0070C0"/>
                </a:solidFill>
                <a:cs typeface="B Nazanin" pitchFamily="2" charset="-78"/>
              </a:rPr>
              <a:t> </a:t>
            </a:r>
            <a:br>
              <a:rPr lang="en-US" sz="2700" b="1" dirty="0" smtClean="0">
                <a:solidFill>
                  <a:srgbClr val="0070C0"/>
                </a:solidFill>
                <a:cs typeface="B Nazanin" pitchFamily="2" charset="-78"/>
              </a:rPr>
            </a:br>
            <a:r>
              <a:rPr lang="fa-IR" sz="2700" b="1" dirty="0" smtClean="0">
                <a:solidFill>
                  <a:srgbClr val="0070C0"/>
                </a:solidFill>
                <a:cs typeface="B Nazanin" pitchFamily="2" charset="-78"/>
              </a:rPr>
              <a:t>- معمولا غلطک های ریگلاژ روی رول استندها وجود دارد</a:t>
            </a:r>
            <a:r>
              <a:rPr lang="en-US" sz="2700" b="1" dirty="0" smtClean="0">
                <a:solidFill>
                  <a:srgbClr val="0070C0"/>
                </a:solidFill>
                <a:cs typeface="B Nazanin" pitchFamily="2" charset="-78"/>
              </a:rPr>
              <a:t>. </a:t>
            </a:r>
            <a:r>
              <a:rPr lang="fa-IR" sz="2700" b="1" dirty="0" smtClean="0">
                <a:solidFill>
                  <a:srgbClr val="0070C0"/>
                </a:solidFill>
                <a:cs typeface="B Nazanin" pitchFamily="2" charset="-78"/>
              </a:rPr>
              <a:t>این غلطک برای کار با رول کاغذ با کیفیت پایین نقش بسیارمهمی دارند</a:t>
            </a:r>
            <a:r>
              <a:rPr lang="en-US" sz="2700" b="1" dirty="0" smtClean="0">
                <a:solidFill>
                  <a:srgbClr val="0070C0"/>
                </a:solidFill>
                <a:cs typeface="B Nazanin" pitchFamily="2" charset="-78"/>
              </a:rPr>
              <a:t>. </a:t>
            </a:r>
            <a:r>
              <a:rPr lang="fa-IR" sz="2700" b="1" dirty="0" smtClean="0">
                <a:solidFill>
                  <a:srgbClr val="0070C0"/>
                </a:solidFill>
                <a:cs typeface="B Nazanin" pitchFamily="2" charset="-78"/>
              </a:rPr>
              <a:t>در صورت شل بودن یک طرف رول، فشار کشش ماشین را می توان در تمام سطح کاغذ با استفاده از غلطک های ریگلاژ یکسان نمود و به اصطلاح شل و سختی آن را تنظیم کرد</a:t>
            </a:r>
            <a:r>
              <a:rPr lang="en-US" sz="2700" b="1" dirty="0" smtClean="0">
                <a:solidFill>
                  <a:srgbClr val="0070C0"/>
                </a:solidFill>
                <a:cs typeface="B Nazanin" pitchFamily="2" charset="-78"/>
              </a:rPr>
              <a:t>.</a:t>
            </a:r>
            <a:r>
              <a:rPr lang="en-US" b="1" dirty="0" smtClean="0"/>
              <a:t/>
            </a:r>
            <a:br>
              <a:rPr lang="en-US" b="1" dirty="0" smtClean="0"/>
            </a:br>
            <a:endParaRPr lang="fa-IR" b="1" dirty="0"/>
          </a:p>
        </p:txBody>
      </p:sp>
    </p:spTree>
  </p:cSld>
  <p:clrMapOvr>
    <a:masterClrMapping/>
  </p:clrMapOvr>
  <p:transition>
    <p:pull dir="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226196"/>
          </a:xfrm>
        </p:spPr>
        <p:txBody>
          <a:bodyPr>
            <a:normAutofit/>
          </a:bodyPr>
          <a:lstStyle/>
          <a:p>
            <a:pPr algn="r">
              <a:lnSpc>
                <a:spcPct val="150000"/>
              </a:lnSpc>
            </a:pPr>
            <a:r>
              <a:rPr lang="en-US" sz="3100" dirty="0" smtClean="0">
                <a:solidFill>
                  <a:srgbClr val="FF0000"/>
                </a:solidFill>
                <a:cs typeface="B Nazanin" pitchFamily="2" charset="-78"/>
              </a:rPr>
              <a:t>● </a:t>
            </a:r>
            <a:r>
              <a:rPr lang="fa-IR" sz="3100" dirty="0" smtClean="0">
                <a:solidFill>
                  <a:srgbClr val="FF0000"/>
                </a:solidFill>
                <a:cs typeface="B Nazanin" pitchFamily="2" charset="-78"/>
              </a:rPr>
              <a:t>سینگل فیسر :</a:t>
            </a:r>
            <a:r>
              <a:rPr lang="en-US" sz="3100" dirty="0" smtClean="0">
                <a:solidFill>
                  <a:srgbClr val="0070C0"/>
                </a:solidFill>
                <a:cs typeface="B Nazanin" pitchFamily="2" charset="-78"/>
              </a:rPr>
              <a:t/>
            </a:r>
            <a:br>
              <a:rPr lang="en-US" sz="3100" dirty="0" smtClean="0">
                <a:solidFill>
                  <a:srgbClr val="0070C0"/>
                </a:solidFill>
                <a:cs typeface="B Nazanin" pitchFamily="2" charset="-78"/>
              </a:rPr>
            </a:br>
            <a:r>
              <a:rPr lang="fa-IR" sz="3100" dirty="0" smtClean="0">
                <a:solidFill>
                  <a:srgbClr val="0070C0"/>
                </a:solidFill>
                <a:cs typeface="B Nazanin" pitchFamily="2" charset="-78"/>
              </a:rPr>
              <a:t>یکی از مهم ترین بخش های یک خط کروگیت، سینگل فیسر</a:t>
            </a:r>
            <a:r>
              <a:rPr lang="en-US" sz="3100" dirty="0" smtClean="0">
                <a:solidFill>
                  <a:srgbClr val="0070C0"/>
                </a:solidFill>
                <a:cs typeface="B Nazanin" pitchFamily="2" charset="-78"/>
              </a:rPr>
              <a:t> (single facer) </a:t>
            </a:r>
            <a:r>
              <a:rPr lang="fa-IR" sz="3100" dirty="0" smtClean="0">
                <a:solidFill>
                  <a:srgbClr val="0070C0"/>
                </a:solidFill>
                <a:cs typeface="B Nazanin" pitchFamily="2" charset="-78"/>
              </a:rPr>
              <a:t>است که لایه کاغذ فلوتینگ را پس از کنگره کردن به یک لایه لاینر می چسباند و در نهایت یک محصول دو لایه را تولید می کند</a:t>
            </a:r>
            <a:r>
              <a:rPr lang="en-US" sz="3100" dirty="0" smtClean="0">
                <a:solidFill>
                  <a:srgbClr val="0070C0"/>
                </a:solidFill>
                <a:cs typeface="B Nazanin" pitchFamily="2" charset="-78"/>
              </a:rPr>
              <a:t>. </a:t>
            </a:r>
            <a:r>
              <a:rPr lang="fa-IR" sz="3100" dirty="0" smtClean="0">
                <a:solidFill>
                  <a:srgbClr val="0070C0"/>
                </a:solidFill>
                <a:cs typeface="B Nazanin" pitchFamily="2" charset="-78"/>
              </a:rPr>
              <a:t>محصول به دست آمده از ماشین سینگل فیس را کارتن دو لایه می نامند</a:t>
            </a:r>
            <a:r>
              <a:rPr lang="en-US" sz="3100" dirty="0" smtClean="0">
                <a:solidFill>
                  <a:srgbClr val="0070C0"/>
                </a:solidFill>
                <a:cs typeface="B Nazanin" pitchFamily="2" charset="-78"/>
              </a:rPr>
              <a:t>. </a:t>
            </a:r>
            <a:br>
              <a:rPr lang="en-US" sz="3100" dirty="0" smtClean="0">
                <a:solidFill>
                  <a:srgbClr val="0070C0"/>
                </a:solidFill>
                <a:cs typeface="B Nazanin" pitchFamily="2" charset="-78"/>
              </a:rPr>
            </a:br>
            <a:r>
              <a:rPr lang="fa-IR" sz="3100" dirty="0" smtClean="0">
                <a:solidFill>
                  <a:srgbClr val="0070C0"/>
                </a:solidFill>
                <a:cs typeface="B Nazanin" pitchFamily="2" charset="-78"/>
              </a:rPr>
              <a:t>اندازه ریز یا درشت بودن کنگره کارتن را نای می گویند</a:t>
            </a:r>
            <a:r>
              <a:rPr lang="en-US" dirty="0" smtClean="0"/>
              <a:t>. </a:t>
            </a:r>
            <a:br>
              <a:rPr lang="en-US" dirty="0" smtClean="0"/>
            </a:br>
            <a:endParaRPr lang="fa-IR" dirty="0"/>
          </a:p>
        </p:txBody>
      </p:sp>
    </p:spTree>
  </p:cSld>
  <p:clrMapOvr>
    <a:masterClrMapping/>
  </p:clrMapOvr>
  <p:transition>
    <p:wheel spokes="3"/>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226196"/>
          </a:xfrm>
        </p:spPr>
        <p:txBody>
          <a:bodyPr>
            <a:normAutofit/>
          </a:bodyPr>
          <a:lstStyle/>
          <a:p>
            <a:pPr algn="r">
              <a:lnSpc>
                <a:spcPct val="150000"/>
              </a:lnSpc>
            </a:pPr>
            <a:r>
              <a:rPr lang="fa-IR" sz="3200" b="1" dirty="0" smtClean="0">
                <a:cs typeface="B Nazanin" pitchFamily="2" charset="-78"/>
              </a:rPr>
              <a:t>باید توجه داشته باشید هر چقدر اندازه کنگره ها  درشت تر باشد مقاومت عمودی آنها نیز بیشتر خواهد شد،</a:t>
            </a:r>
            <a:r>
              <a:rPr lang="en-US" sz="3200" b="1" dirty="0" smtClean="0">
                <a:cs typeface="B Nazanin" pitchFamily="2" charset="-78"/>
              </a:rPr>
              <a:t> </a:t>
            </a:r>
            <a:r>
              <a:rPr lang="fa-IR" sz="3200" b="1" dirty="0" smtClean="0">
                <a:cs typeface="B Nazanin" pitchFamily="2" charset="-78"/>
              </a:rPr>
              <a:t>دلیل آن این است که در کنگره های درشت تر، کاغذ فلوتینگ بیشتر مصرف شده و کاغذ بیشتری کنگره می شود بنابراین کارتن از مقاومت بالاتری برخوردار  می گردد .</a:t>
            </a:r>
            <a:br>
              <a:rPr lang="fa-IR" sz="3200" b="1" dirty="0" smtClean="0">
                <a:cs typeface="B Nazanin" pitchFamily="2" charset="-78"/>
              </a:rPr>
            </a:br>
            <a:r>
              <a:rPr lang="en-US" sz="3600" dirty="0" smtClean="0">
                <a:cs typeface="B Nazanin" pitchFamily="2" charset="-78"/>
              </a:rPr>
              <a:t/>
            </a:r>
            <a:br>
              <a:rPr lang="en-US" sz="3600" dirty="0" smtClean="0">
                <a:cs typeface="B Nazanin" pitchFamily="2" charset="-78"/>
              </a:rPr>
            </a:br>
            <a:endParaRPr lang="fa-IR" sz="3600" dirty="0">
              <a:cs typeface="B Nazanin" pitchFamily="2" charset="-78"/>
            </a:endParaRPr>
          </a:p>
        </p:txBody>
      </p:sp>
    </p:spTree>
  </p:cSld>
  <p:clrMapOvr>
    <a:masterClrMapping/>
  </p:clrMapOvr>
  <p:transition>
    <p:wheel spokes="2"/>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226196"/>
          </a:xfrm>
        </p:spPr>
        <p:txBody>
          <a:bodyPr>
            <a:normAutofit/>
          </a:bodyPr>
          <a:lstStyle/>
          <a:p>
            <a:pPr algn="r">
              <a:lnSpc>
                <a:spcPct val="150000"/>
              </a:lnSpc>
            </a:pPr>
            <a:r>
              <a:rPr lang="fa-IR" sz="3200" dirty="0" smtClean="0">
                <a:cs typeface="B Nazanin" pitchFamily="2" charset="-78"/>
              </a:rPr>
              <a:t>سیلندرهای ماشین سینگل فیسر به جز سیلندر چسب، چسب گیر و غلطک های راهنمایی کاغذ، دارای حرارت نیز               می باشند</a:t>
            </a:r>
            <a:r>
              <a:rPr lang="en-US" sz="3200" dirty="0" smtClean="0">
                <a:cs typeface="B Nazanin" pitchFamily="2" charset="-78"/>
              </a:rPr>
              <a:t>. </a:t>
            </a:r>
            <a:r>
              <a:rPr lang="fa-IR" sz="3200" dirty="0" smtClean="0">
                <a:cs typeface="B Nazanin" pitchFamily="2" charset="-78"/>
              </a:rPr>
              <a:t>چسب به کار برده شده در این ماشین به وسیله حرارت گرم شده و کاغذ را می چسباند</a:t>
            </a:r>
            <a:r>
              <a:rPr lang="en-US" sz="3200" dirty="0" smtClean="0">
                <a:cs typeface="B Nazanin" pitchFamily="2" charset="-78"/>
              </a:rPr>
              <a:t>. </a:t>
            </a:r>
            <a:r>
              <a:rPr lang="fa-IR" sz="3200" dirty="0" smtClean="0">
                <a:cs typeface="B Nazanin" pitchFamily="2" charset="-78"/>
              </a:rPr>
              <a:t>رطوبت مازاد در کاغذ و چسب تبخیر شده و کارتن آماده مرحله بعد می شود</a:t>
            </a:r>
            <a:r>
              <a:rPr lang="en-US" sz="3200" dirty="0" smtClean="0">
                <a:cs typeface="B Nazanin" pitchFamily="2" charset="-78"/>
              </a:rPr>
              <a:t>. </a:t>
            </a:r>
            <a:r>
              <a:rPr lang="fa-IR" sz="3200" dirty="0" smtClean="0">
                <a:cs typeface="B Nazanin" pitchFamily="2" charset="-78"/>
              </a:rPr>
              <a:t>در سلیندرهای کنگره ای، ساکشن از داخل سیلندر به وسیله سوراخ هایی که درون شیارها وجود دارد، انجام می گردد</a:t>
            </a:r>
            <a:r>
              <a:rPr lang="en-US" sz="3200" dirty="0" smtClean="0">
                <a:cs typeface="B Nazanin" pitchFamily="2" charset="-78"/>
              </a:rPr>
              <a:t>. </a:t>
            </a:r>
            <a:br>
              <a:rPr lang="en-US" sz="3200" dirty="0" smtClean="0">
                <a:cs typeface="B Nazanin" pitchFamily="2" charset="-78"/>
              </a:rPr>
            </a:br>
            <a:endParaRPr lang="fa-IR" sz="3200" dirty="0">
              <a:cs typeface="B Nazanin" pitchFamily="2" charset="-78"/>
            </a:endParaRPr>
          </a:p>
        </p:txBody>
      </p:sp>
    </p:spTree>
  </p:cSld>
  <p:clrMapOvr>
    <a:masterClrMapping/>
  </p:clrMapOvr>
  <p:transition>
    <p:zo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928670"/>
            <a:ext cx="7772400" cy="6726262"/>
          </a:xfrm>
        </p:spPr>
        <p:txBody>
          <a:bodyPr>
            <a:normAutofit fontScale="90000"/>
          </a:bodyPr>
          <a:lstStyle/>
          <a:p>
            <a:pPr algn="r">
              <a:lnSpc>
                <a:spcPct val="150000"/>
              </a:lnSpc>
            </a:pPr>
            <a:r>
              <a:rPr lang="en-US" sz="3200" dirty="0" smtClean="0">
                <a:cs typeface="B Nazanin" pitchFamily="2" charset="-78"/>
              </a:rPr>
              <a:t>  </a:t>
            </a:r>
            <a:r>
              <a:rPr lang="en-US" dirty="0" smtClean="0"/>
              <a:t>- </a:t>
            </a:r>
            <a:r>
              <a:rPr lang="fa-IR" sz="3100" dirty="0" smtClean="0">
                <a:cs typeface="B Nazanin" pitchFamily="2" charset="-78"/>
              </a:rPr>
              <a:t>سینگل فیسرها از روی حداکثر عرضی که تولید می کنند و نای آن می شناسند</a:t>
            </a:r>
            <a:r>
              <a:rPr lang="en-US" sz="3100" dirty="0" smtClean="0">
                <a:cs typeface="B Nazanin" pitchFamily="2" charset="-78"/>
              </a:rPr>
              <a:t>. </a:t>
            </a:r>
            <a:r>
              <a:rPr lang="fa-IR" sz="3100" dirty="0" smtClean="0">
                <a:cs typeface="B Nazanin" pitchFamily="2" charset="-78"/>
              </a:rPr>
              <a:t>به عنوان مثال مدل و نام دستگاه سینگل فیس به صورت</a:t>
            </a:r>
            <a:r>
              <a:rPr lang="en-US" sz="3100" dirty="0" smtClean="0">
                <a:cs typeface="B Nazanin" pitchFamily="2" charset="-78"/>
              </a:rPr>
              <a:t> ISOWA </a:t>
            </a:r>
            <a:r>
              <a:rPr lang="fa-IR" sz="3100" dirty="0" smtClean="0">
                <a:cs typeface="B Nazanin" pitchFamily="2" charset="-78"/>
              </a:rPr>
              <a:t>۱۶۰</a:t>
            </a:r>
            <a:r>
              <a:rPr lang="en-US" sz="3100" dirty="0" smtClean="0">
                <a:cs typeface="B Nazanin" pitchFamily="2" charset="-78"/>
              </a:rPr>
              <a:t> BF </a:t>
            </a:r>
            <a:r>
              <a:rPr lang="fa-IR" sz="3100" dirty="0" smtClean="0">
                <a:cs typeface="B Nazanin" pitchFamily="2" charset="-78"/>
              </a:rPr>
              <a:t>و</a:t>
            </a:r>
            <a:r>
              <a:rPr lang="en-US" sz="3100" dirty="0" smtClean="0">
                <a:cs typeface="B Nazanin" pitchFamily="2" charset="-78"/>
              </a:rPr>
              <a:t> BHS </a:t>
            </a:r>
            <a:r>
              <a:rPr lang="fa-IR" sz="3100" dirty="0" smtClean="0">
                <a:cs typeface="B Nazanin" pitchFamily="2" charset="-78"/>
              </a:rPr>
              <a:t>۲۴</a:t>
            </a:r>
            <a:r>
              <a:rPr lang="en-US" sz="3100" dirty="0" smtClean="0">
                <a:cs typeface="B Nazanin" pitchFamily="2" charset="-78"/>
              </a:rPr>
              <a:t>OCF </a:t>
            </a:r>
            <a:r>
              <a:rPr lang="fa-IR" sz="3100" dirty="0" smtClean="0">
                <a:cs typeface="B Nazanin" pitchFamily="2" charset="-78"/>
              </a:rPr>
              <a:t>است</a:t>
            </a:r>
            <a:r>
              <a:rPr lang="en-US" sz="3100" dirty="0" smtClean="0">
                <a:cs typeface="B Nazanin" pitchFamily="2" charset="-78"/>
              </a:rPr>
              <a:t>. </a:t>
            </a:r>
            <a:r>
              <a:rPr lang="fa-IR" sz="3100" dirty="0" smtClean="0">
                <a:cs typeface="B Nazanin" pitchFamily="2" charset="-78"/>
              </a:rPr>
              <a:t/>
            </a:r>
            <a:br>
              <a:rPr lang="fa-IR" sz="3100" dirty="0" smtClean="0">
                <a:cs typeface="B Nazanin" pitchFamily="2" charset="-78"/>
              </a:rPr>
            </a:br>
            <a:r>
              <a:rPr lang="fa-IR" sz="3100" dirty="0" smtClean="0">
                <a:cs typeface="B Nazanin" pitchFamily="2" charset="-78"/>
              </a:rPr>
              <a:t/>
            </a:r>
            <a:br>
              <a:rPr lang="fa-IR" sz="3100" dirty="0" smtClean="0">
                <a:cs typeface="B Nazanin" pitchFamily="2" charset="-78"/>
              </a:rPr>
            </a:br>
            <a:r>
              <a:rPr lang="fa-IR" sz="3100" dirty="0" smtClean="0">
                <a:cs typeface="B Nazanin" pitchFamily="2" charset="-78"/>
              </a:rPr>
              <a:t>این ماشین می تواند دارای سیستم ساکشن فن برای هدایت صحیح مسیر حرکت کاغذ فلوتینگ و حفظ فرم اصلی آن در کنگره باشد، که به آن</a:t>
            </a:r>
            <a:r>
              <a:rPr lang="en-US" sz="3100" dirty="0" smtClean="0">
                <a:cs typeface="B Nazanin" pitchFamily="2" charset="-78"/>
              </a:rPr>
              <a:t> Finger less </a:t>
            </a:r>
            <a:r>
              <a:rPr lang="fa-IR" sz="3100" dirty="0" smtClean="0">
                <a:cs typeface="B Nazanin" pitchFamily="2" charset="-78"/>
              </a:rPr>
              <a:t>گفته می شود</a:t>
            </a:r>
            <a:r>
              <a:rPr lang="en-US" sz="3100" dirty="0" smtClean="0">
                <a:cs typeface="B Nazanin" pitchFamily="2" charset="-78"/>
              </a:rPr>
              <a:t>. </a:t>
            </a:r>
            <a:r>
              <a:rPr lang="fa-IR" sz="3100" dirty="0" smtClean="0">
                <a:cs typeface="B Nazanin" pitchFamily="2" charset="-78"/>
              </a:rPr>
              <a:t/>
            </a:r>
            <a:br>
              <a:rPr lang="fa-IR" sz="3100" dirty="0" smtClean="0">
                <a:cs typeface="B Nazanin" pitchFamily="2" charset="-78"/>
              </a:rPr>
            </a:br>
            <a:r>
              <a:rPr lang="en-US" sz="2700" dirty="0" smtClean="0">
                <a:cs typeface="B Nazanin" pitchFamily="2" charset="-78"/>
              </a:rPr>
              <a:t/>
            </a:r>
            <a:br>
              <a:rPr lang="en-US" sz="2700" dirty="0" smtClean="0">
                <a:cs typeface="B Nazanin" pitchFamily="2" charset="-78"/>
              </a:rPr>
            </a:br>
            <a:r>
              <a:rPr lang="en-US" dirty="0" smtClean="0"/>
              <a:t/>
            </a:r>
            <a:br>
              <a:rPr lang="en-US" dirty="0" smtClean="0"/>
            </a:br>
            <a:r>
              <a:rPr lang="en-US" dirty="0" smtClean="0"/>
              <a:t/>
            </a:r>
            <a:br>
              <a:rPr lang="en-US" dirty="0" smtClean="0"/>
            </a:br>
            <a:endParaRPr lang="fa-IR" dirty="0"/>
          </a:p>
        </p:txBody>
      </p:sp>
    </p:spTree>
  </p:cSld>
  <p:clrMapOvr>
    <a:masterClrMapping/>
  </p:clrMapOvr>
  <p:transition>
    <p:split orient="ver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011750"/>
          </a:xfrm>
        </p:spPr>
        <p:txBody>
          <a:bodyPr>
            <a:normAutofit fontScale="90000"/>
          </a:bodyPr>
          <a:lstStyle/>
          <a:p>
            <a:pPr algn="r">
              <a:lnSpc>
                <a:spcPct val="150000"/>
              </a:lnSpc>
            </a:pPr>
            <a:r>
              <a:rPr lang="fa-IR" sz="3600" dirty="0" smtClean="0">
                <a:cs typeface="B Nazanin" pitchFamily="2" charset="-78"/>
              </a:rPr>
              <a:t>در گذشته برای هدایت صحیح حرکت کاغذ از تیغه های برنجی با آلیاژ سخت کاری شده که حالت ارتجاعی</a:t>
            </a:r>
            <a:r>
              <a:rPr lang="en-US" sz="3600" dirty="0" smtClean="0">
                <a:cs typeface="B Nazanin" pitchFamily="2" charset="-78"/>
              </a:rPr>
              <a:t> </a:t>
            </a:r>
            <a:r>
              <a:rPr lang="fa-IR" sz="3600" dirty="0" smtClean="0">
                <a:cs typeface="B Nazanin" pitchFamily="2" charset="-78"/>
              </a:rPr>
              <a:t>(فنری</a:t>
            </a:r>
            <a:r>
              <a:rPr lang="en-US" sz="3600" dirty="0" smtClean="0">
                <a:cs typeface="B Nazanin" pitchFamily="2" charset="-78"/>
              </a:rPr>
              <a:t> ( </a:t>
            </a:r>
            <a:r>
              <a:rPr lang="fa-IR" sz="3600" dirty="0" smtClean="0">
                <a:cs typeface="B Nazanin" pitchFamily="2" charset="-78"/>
              </a:rPr>
              <a:t>نیز داشتند استفاده می گردید</a:t>
            </a:r>
            <a:r>
              <a:rPr lang="en-US" sz="3600" dirty="0" smtClean="0">
                <a:cs typeface="B Nazanin" pitchFamily="2" charset="-78"/>
              </a:rPr>
              <a:t>. </a:t>
            </a:r>
            <a:r>
              <a:rPr lang="fa-IR" sz="3600" dirty="0" smtClean="0">
                <a:cs typeface="B Nazanin" pitchFamily="2" charset="-78"/>
              </a:rPr>
              <a:t>این سیستم به</a:t>
            </a:r>
            <a:r>
              <a:rPr lang="en-US" sz="3600" dirty="0" smtClean="0">
                <a:cs typeface="B Nazanin" pitchFamily="2" charset="-78"/>
              </a:rPr>
              <a:t> finger </a:t>
            </a:r>
            <a:r>
              <a:rPr lang="en-US" sz="3600" dirty="0" err="1" smtClean="0">
                <a:cs typeface="B Nazanin" pitchFamily="2" charset="-78"/>
              </a:rPr>
              <a:t>tipe</a:t>
            </a:r>
            <a:r>
              <a:rPr lang="en-US" sz="3600" dirty="0" smtClean="0">
                <a:cs typeface="B Nazanin" pitchFamily="2" charset="-78"/>
              </a:rPr>
              <a:t> </a:t>
            </a:r>
            <a:r>
              <a:rPr lang="fa-IR" sz="3600" dirty="0" smtClean="0">
                <a:cs typeface="B Nazanin" pitchFamily="2" charset="-78"/>
              </a:rPr>
              <a:t>معروف بوده که در حال حاضر منسوخ شده است</a:t>
            </a:r>
            <a:r>
              <a:rPr lang="en-US" sz="3600" dirty="0" smtClean="0">
                <a:cs typeface="B Nazanin" pitchFamily="2" charset="-78"/>
              </a:rPr>
              <a:t>. </a:t>
            </a:r>
            <a:r>
              <a:rPr lang="fa-IR" sz="3600" dirty="0" smtClean="0">
                <a:cs typeface="B Nazanin" pitchFamily="2" charset="-78"/>
              </a:rPr>
              <a:t>این سیستم در ماشین های قدیمی دیده می شود و همواره مشکلاتی را برای خط تولید ایجاد می کند</a:t>
            </a:r>
            <a:r>
              <a:rPr lang="en-US" sz="3600" dirty="0" smtClean="0">
                <a:cs typeface="B Nazanin" pitchFamily="2" charset="-78"/>
              </a:rPr>
              <a:t>. </a:t>
            </a:r>
            <a:r>
              <a:rPr lang="fa-IR" sz="3600" dirty="0" smtClean="0">
                <a:cs typeface="B Nazanin" pitchFamily="2" charset="-78"/>
              </a:rPr>
              <a:t>از جمله این مشکلات می توان به آسیب دیدن و استهلاک سریع فینگرها اشاره کرد.</a:t>
            </a:r>
            <a:endParaRPr lang="fa-IR" sz="3600" dirty="0">
              <a:cs typeface="B Nazanin" pitchFamily="2" charset="-78"/>
            </a:endParaRPr>
          </a:p>
        </p:txBody>
      </p:sp>
    </p:spTree>
  </p:cSld>
  <p:clrMapOvr>
    <a:masterClrMapping/>
  </p:clrMapOvr>
  <p:transition>
    <p:split orient="vert" dir="in"/>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928670"/>
            <a:ext cx="7772400" cy="5500726"/>
          </a:xfrm>
        </p:spPr>
        <p:txBody>
          <a:bodyPr>
            <a:normAutofit fontScale="90000"/>
          </a:bodyPr>
          <a:lstStyle/>
          <a:p>
            <a:pPr algn="r">
              <a:lnSpc>
                <a:spcPct val="150000"/>
              </a:lnSpc>
            </a:pPr>
            <a:r>
              <a:rPr lang="fa-IR" dirty="0" smtClean="0">
                <a:cs typeface="B Nazanin" pitchFamily="2" charset="-78"/>
              </a:rPr>
              <a:t>در</a:t>
            </a:r>
            <a:r>
              <a:rPr lang="fa-IR" sz="3600" dirty="0" smtClean="0">
                <a:cs typeface="B Nazanin" pitchFamily="2" charset="-78"/>
              </a:rPr>
              <a:t> ماشین های سینگل فیسر نرمال باید حرارت مناسب در سیلندر، فشار لازم در پرس و سالم و فاسد نبودن چسب همواره کنترل شود</a:t>
            </a:r>
            <a:r>
              <a:rPr lang="en-US" sz="3600" dirty="0" smtClean="0">
                <a:cs typeface="B Nazanin" pitchFamily="2" charset="-78"/>
              </a:rPr>
              <a:t>. </a:t>
            </a:r>
            <a:r>
              <a:rPr lang="fa-IR" sz="3600" dirty="0" smtClean="0">
                <a:cs typeface="B Nazanin" pitchFamily="2" charset="-78"/>
              </a:rPr>
              <a:t>پرس ها به صورت پنوماتیک یا هیدرولیک کار می کنند به همین دلیل فشار هوا یا فشار روغن باید تنظیم گردد</a:t>
            </a:r>
            <a:r>
              <a:rPr lang="en-US" sz="3600" dirty="0" smtClean="0">
                <a:cs typeface="B Nazanin" pitchFamily="2" charset="-78"/>
              </a:rPr>
              <a:t>. </a:t>
            </a:r>
            <a:r>
              <a:rPr lang="fa-IR" sz="3600" dirty="0" smtClean="0">
                <a:cs typeface="B Nazanin" pitchFamily="2" charset="-78"/>
              </a:rPr>
              <a:t>با توجه به اینکه احتمال فاسد شدن چسب زیاد است، انتخاب چسب با فرمولاسیون مناسب اهمیت زیادی دارد</a:t>
            </a:r>
            <a:r>
              <a:rPr lang="en-US" sz="3600" dirty="0" smtClean="0">
                <a:cs typeface="B Nazanin" pitchFamily="2" charset="-78"/>
              </a:rPr>
              <a:t>. </a:t>
            </a:r>
            <a:r>
              <a:rPr lang="en-US" dirty="0" smtClean="0"/>
              <a:t/>
            </a:r>
            <a:br>
              <a:rPr lang="en-US" dirty="0" smtClean="0"/>
            </a:br>
            <a:endParaRPr lang="fa-IR" dirty="0"/>
          </a:p>
        </p:txBody>
      </p:sp>
    </p:spTree>
  </p:cSld>
  <p:clrMapOvr>
    <a:masterClrMapping/>
  </p:clrMapOvr>
  <p:transition>
    <p:spli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01056" cy="5786478"/>
          </a:xfrm>
        </p:spPr>
        <p:txBody>
          <a:bodyPr>
            <a:normAutofit/>
          </a:bodyPr>
          <a:lstStyle/>
          <a:p>
            <a:pPr algn="r"/>
            <a:r>
              <a:rPr lang="fa-IR" sz="3200" b="1" dirty="0" smtClean="0">
                <a:solidFill>
                  <a:srgbClr val="00B0F0"/>
                </a:solidFill>
                <a:cs typeface="B Nazanin" pitchFamily="2" charset="-78"/>
              </a:rPr>
              <a:t>* نشاسته کربوهیدرات طبیعی است و در گیاهانی که حاوی کلروفیل هستند بصورت دانه های ریز و متراکم خصوصا در غلات مثل ذرت و گندم یافت می شود</a:t>
            </a:r>
            <a:r>
              <a:rPr lang="fa-IR" sz="2000" dirty="0" smtClean="0">
                <a:solidFill>
                  <a:srgbClr val="00B0F0"/>
                </a:solidFill>
                <a:cs typeface="B Nazanin" pitchFamily="2" charset="-78"/>
              </a:rPr>
              <a:t>. </a:t>
            </a:r>
            <a:br>
              <a:rPr lang="fa-IR" sz="2000" dirty="0" smtClean="0">
                <a:solidFill>
                  <a:srgbClr val="00B0F0"/>
                </a:solidFill>
                <a:cs typeface="B Nazanin" pitchFamily="2" charset="-78"/>
              </a:rPr>
            </a:br>
            <a:r>
              <a:rPr lang="fa-IR" sz="2000" dirty="0" smtClean="0">
                <a:cs typeface="B Nazanin" pitchFamily="2" charset="-78"/>
              </a:rPr>
              <a:t/>
            </a:r>
            <a:br>
              <a:rPr lang="fa-IR" sz="2000" dirty="0" smtClean="0">
                <a:cs typeface="B Nazanin" pitchFamily="2" charset="-78"/>
              </a:rPr>
            </a:br>
            <a:r>
              <a:rPr lang="fa-IR" sz="3200" dirty="0" smtClean="0">
                <a:cs typeface="B Nazanin" pitchFamily="2" charset="-78"/>
              </a:rPr>
              <a:t>* </a:t>
            </a:r>
            <a:r>
              <a:rPr lang="fa-IR" sz="3200" b="1" dirty="0" smtClean="0">
                <a:cs typeface="B Nazanin" pitchFamily="2" charset="-78"/>
              </a:rPr>
              <a:t>نشاسته به دلایل ذیل مورد استفاده مطلوبی در بسیاری از صنایع ، همچون چسب سازی است</a:t>
            </a:r>
            <a:r>
              <a:rPr lang="fa-IR" sz="2400" b="1" dirty="0" smtClean="0">
                <a:cs typeface="B Nazanin" pitchFamily="2" charset="-78"/>
              </a:rPr>
              <a:t>:</a:t>
            </a:r>
            <a:br>
              <a:rPr lang="fa-IR" sz="2400" b="1" dirty="0" smtClean="0">
                <a:cs typeface="B Nazanin" pitchFamily="2" charset="-78"/>
              </a:rPr>
            </a:br>
            <a:r>
              <a:rPr lang="fa-IR" sz="2000" dirty="0" smtClean="0">
                <a:cs typeface="B Nazanin" pitchFamily="2" charset="-78"/>
              </a:rPr>
              <a:t/>
            </a:r>
            <a:br>
              <a:rPr lang="fa-IR" sz="2000" dirty="0" smtClean="0">
                <a:cs typeface="B Nazanin" pitchFamily="2" charset="-78"/>
              </a:rPr>
            </a:br>
            <a:r>
              <a:rPr lang="fa-IR" sz="2400" b="1" dirty="0" smtClean="0">
                <a:solidFill>
                  <a:srgbClr val="7030A0"/>
                </a:solidFill>
                <a:cs typeface="B Nazanin" pitchFamily="2" charset="-78"/>
              </a:rPr>
              <a:t>1-  ماده  ارزان قیمتی است.</a:t>
            </a:r>
            <a:br>
              <a:rPr lang="fa-IR" sz="2400" b="1" dirty="0" smtClean="0">
                <a:solidFill>
                  <a:srgbClr val="7030A0"/>
                </a:solidFill>
                <a:cs typeface="B Nazanin" pitchFamily="2" charset="-78"/>
              </a:rPr>
            </a:br>
            <a:r>
              <a:rPr lang="fa-IR" sz="2400" b="1" dirty="0" smtClean="0">
                <a:solidFill>
                  <a:srgbClr val="7030A0"/>
                </a:solidFill>
                <a:cs typeface="B Nazanin" pitchFamily="2" charset="-78"/>
              </a:rPr>
              <a:t>2- قابلیت تخریب پذیری بیو لوژیکی دارد.</a:t>
            </a:r>
            <a:br>
              <a:rPr lang="fa-IR" sz="2400" b="1" dirty="0" smtClean="0">
                <a:solidFill>
                  <a:srgbClr val="7030A0"/>
                </a:solidFill>
                <a:cs typeface="B Nazanin" pitchFamily="2" charset="-78"/>
              </a:rPr>
            </a:br>
            <a:r>
              <a:rPr lang="fa-IR" sz="2400" b="1" dirty="0" smtClean="0">
                <a:solidFill>
                  <a:srgbClr val="7030A0"/>
                </a:solidFill>
                <a:cs typeface="B Nazanin" pitchFamily="2" charset="-78"/>
              </a:rPr>
              <a:t>3- از منابع تجدید شونده به دست می آید. </a:t>
            </a:r>
            <a:br>
              <a:rPr lang="fa-IR" sz="2400" b="1" dirty="0" smtClean="0">
                <a:solidFill>
                  <a:srgbClr val="7030A0"/>
                </a:solidFill>
                <a:cs typeface="B Nazanin" pitchFamily="2" charset="-78"/>
              </a:rPr>
            </a:br>
            <a:endParaRPr lang="fa-IR" sz="2400" b="1" dirty="0">
              <a:solidFill>
                <a:srgbClr val="7030A0"/>
              </a:solidFill>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226196"/>
          </a:xfrm>
        </p:spPr>
        <p:txBody>
          <a:bodyPr>
            <a:normAutofit/>
          </a:bodyPr>
          <a:lstStyle/>
          <a:p>
            <a:pPr algn="r">
              <a:lnSpc>
                <a:spcPct val="150000"/>
              </a:lnSpc>
            </a:pPr>
            <a:r>
              <a:rPr lang="fa-IR" sz="3200" dirty="0" smtClean="0">
                <a:cs typeface="B Nazanin" pitchFamily="2" charset="-78"/>
              </a:rPr>
              <a:t>سیلندرهای موجود در ماشین های سینگل فیسر علی الخصوص سیلندرهای کنگره، سخت کاری شده هستند و اپراتور باید از ورود اجسام سخت وفلزی و حتی شن ریزه به این سیلندرها جلوگیری کند</a:t>
            </a:r>
            <a:r>
              <a:rPr lang="en-US" sz="3200" dirty="0" smtClean="0">
                <a:cs typeface="B Nazanin" pitchFamily="2" charset="-78"/>
              </a:rPr>
              <a:t>. </a:t>
            </a:r>
            <a:br>
              <a:rPr lang="en-US" sz="3200" dirty="0" smtClean="0">
                <a:cs typeface="B Nazanin" pitchFamily="2" charset="-78"/>
              </a:rPr>
            </a:br>
            <a:r>
              <a:rPr lang="fa-IR" sz="3200" dirty="0" smtClean="0">
                <a:cs typeface="B Nazanin" pitchFamily="2" charset="-78"/>
              </a:rPr>
              <a:t>از فشارهای اضافی و غیر ضروری جک ها به سیلندرها پرهیز شده و از روان کاری غلطک ها غافل نشویم تا عمر مفید و کارآیی ماشین افزایش یابد</a:t>
            </a:r>
            <a:r>
              <a:rPr lang="en-US" sz="3200" dirty="0" smtClean="0">
                <a:cs typeface="B Nazanin" pitchFamily="2" charset="-78"/>
              </a:rPr>
              <a:t>. </a:t>
            </a:r>
            <a:br>
              <a:rPr lang="en-US" sz="3200" dirty="0" smtClean="0">
                <a:cs typeface="B Nazanin" pitchFamily="2" charset="-78"/>
              </a:rPr>
            </a:br>
            <a:endParaRPr lang="fa-IR" sz="3200" dirty="0">
              <a:cs typeface="B Nazanin" pitchFamily="2" charset="-78"/>
            </a:endParaRPr>
          </a:p>
        </p:txBody>
      </p:sp>
    </p:spTree>
  </p:cSld>
  <p:clrMapOvr>
    <a:masterClrMapping/>
  </p:clrMapOvr>
  <p:transition>
    <p:wheel spokes="8"/>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2214554"/>
            <a:ext cx="7772400" cy="6143668"/>
          </a:xfrm>
        </p:spPr>
        <p:txBody>
          <a:bodyPr>
            <a:normAutofit fontScale="90000"/>
          </a:bodyPr>
          <a:lstStyle/>
          <a:p>
            <a:pPr algn="r">
              <a:lnSpc>
                <a:spcPct val="150000"/>
              </a:lnSpc>
            </a:pPr>
            <a:r>
              <a:rPr lang="fa-IR" sz="3200" dirty="0" smtClean="0">
                <a:solidFill>
                  <a:srgbClr val="FF0000"/>
                </a:solidFill>
                <a:cs typeface="B Nazanin" pitchFamily="2" charset="-78"/>
              </a:rPr>
              <a:t> </a:t>
            </a:r>
            <a:br>
              <a:rPr lang="fa-IR" sz="3200" dirty="0" smtClean="0">
                <a:solidFill>
                  <a:srgbClr val="FF0000"/>
                </a:solidFill>
                <a:cs typeface="B Nazanin" pitchFamily="2" charset="-78"/>
              </a:rPr>
            </a:br>
            <a:r>
              <a:rPr lang="fa-IR" sz="3200" dirty="0" smtClean="0">
                <a:solidFill>
                  <a:srgbClr val="00B050"/>
                </a:solidFill>
                <a:cs typeface="B Nazanin" pitchFamily="2" charset="-78"/>
              </a:rPr>
              <a:t>معرفی اجزاء مختلف ماشین</a:t>
            </a:r>
            <a:r>
              <a:rPr lang="en-US" sz="3200" dirty="0" smtClean="0">
                <a:solidFill>
                  <a:srgbClr val="00B050"/>
                </a:solidFill>
                <a:cs typeface="B Nazanin" pitchFamily="2" charset="-78"/>
              </a:rPr>
              <a:t> </a:t>
            </a:r>
            <a:r>
              <a:rPr lang="en-US" sz="3200" dirty="0" smtClean="0">
                <a:solidFill>
                  <a:srgbClr val="FF0000"/>
                </a:solidFill>
                <a:cs typeface="B Nazanin" pitchFamily="2" charset="-78"/>
              </a:rPr>
              <a:t>single facer )</a:t>
            </a:r>
            <a:r>
              <a:rPr lang="fa-IR" sz="3200" dirty="0" smtClean="0">
                <a:solidFill>
                  <a:srgbClr val="FF0000"/>
                </a:solidFill>
                <a:cs typeface="B Nazanin" pitchFamily="2" charset="-78"/>
              </a:rPr>
              <a:t>)</a:t>
            </a:r>
            <a:br>
              <a:rPr lang="fa-IR" sz="3200" dirty="0" smtClean="0">
                <a:solidFill>
                  <a:srgbClr val="FF0000"/>
                </a:solidFill>
                <a:cs typeface="B Nazanin" pitchFamily="2" charset="-78"/>
              </a:rPr>
            </a:br>
            <a:r>
              <a:rPr lang="fa-IR" sz="3200" dirty="0" smtClean="0">
                <a:solidFill>
                  <a:srgbClr val="FF0000"/>
                </a:solidFill>
                <a:cs typeface="B Nazanin" pitchFamily="2" charset="-78"/>
              </a:rPr>
              <a:t/>
            </a:r>
            <a:br>
              <a:rPr lang="fa-IR" sz="3200" dirty="0" smtClean="0">
                <a:solidFill>
                  <a:srgbClr val="FF0000"/>
                </a:solidFill>
                <a:cs typeface="B Nazanin" pitchFamily="2" charset="-78"/>
              </a:rPr>
            </a:br>
            <a:r>
              <a:rPr lang="fa-IR" sz="2000" dirty="0" smtClean="0">
                <a:solidFill>
                  <a:srgbClr val="FF0000"/>
                </a:solidFill>
                <a:cs typeface="B Nazanin" pitchFamily="2" charset="-78"/>
              </a:rPr>
              <a:t>۱</a:t>
            </a:r>
            <a:r>
              <a:rPr lang="en-US" sz="2000" b="1" dirty="0" smtClean="0">
                <a:cs typeface="B Nazanin" pitchFamily="2" charset="-78"/>
              </a:rPr>
              <a:t>) - </a:t>
            </a:r>
            <a:r>
              <a:rPr lang="fa-IR" sz="2000" b="1" dirty="0" smtClean="0">
                <a:cs typeface="B Nazanin" pitchFamily="2" charset="-78"/>
              </a:rPr>
              <a:t>سیلندر کنگره بالا</a:t>
            </a:r>
            <a:r>
              <a:rPr lang="en-US" sz="2000" b="1" dirty="0" smtClean="0">
                <a:cs typeface="B Nazanin" pitchFamily="2" charset="-78"/>
              </a:rPr>
              <a:t>  : </a:t>
            </a:r>
            <a:r>
              <a:rPr lang="fa-IR" sz="2000" b="1" dirty="0" smtClean="0">
                <a:cs typeface="B Nazanin" pitchFamily="2" charset="-78"/>
              </a:rPr>
              <a:t>این سلیندر در ماشین های</a:t>
            </a:r>
            <a:r>
              <a:rPr lang="en-US" sz="2000" b="1" dirty="0" smtClean="0">
                <a:cs typeface="B Nazanin" pitchFamily="2" charset="-78"/>
              </a:rPr>
              <a:t> finger less </a:t>
            </a:r>
            <a:r>
              <a:rPr lang="fa-IR" sz="2000" b="1" dirty="0" smtClean="0">
                <a:cs typeface="B Nazanin" pitchFamily="2" charset="-78"/>
              </a:rPr>
              <a:t>فاقد شیار فینگر بوده و پس از روش بخار</a:t>
            </a:r>
            <a:r>
              <a:rPr lang="en-US" sz="2000" b="1" dirty="0" smtClean="0">
                <a:cs typeface="B Nazanin" pitchFamily="2" charset="-78"/>
              </a:rPr>
              <a:t> shower </a:t>
            </a:r>
            <a:r>
              <a:rPr lang="fa-IR" sz="2000" b="1" dirty="0" smtClean="0">
                <a:cs typeface="B Nazanin" pitchFamily="2" charset="-78"/>
              </a:rPr>
              <a:t>در مسیر کاغذ فلوتنیگ قرار می گیرد</a:t>
            </a:r>
            <a:r>
              <a:rPr lang="en-US" sz="2000" b="1" dirty="0" smtClean="0">
                <a:cs typeface="B Nazanin" pitchFamily="2" charset="-78"/>
              </a:rPr>
              <a:t>. </a:t>
            </a:r>
            <a:r>
              <a:rPr lang="fa-IR" sz="2000" b="1" dirty="0" smtClean="0">
                <a:cs typeface="B Nazanin" pitchFamily="2" charset="-78"/>
              </a:rPr>
              <a:t>این سیلندر دارای جک بوده و فشار آن به راحتی تنظیم می شود</a:t>
            </a:r>
            <a:r>
              <a:rPr lang="en-US" sz="2000" b="1" dirty="0" smtClean="0">
                <a:cs typeface="B Nazanin" pitchFamily="2" charset="-78"/>
              </a:rPr>
              <a:t>. </a:t>
            </a:r>
            <a:r>
              <a:rPr lang="fa-IR" sz="2000" b="1" dirty="0" smtClean="0">
                <a:cs typeface="B Nazanin" pitchFamily="2" charset="-78"/>
              </a:rPr>
              <a:t>موقعیت سیلندر در صورت نیاز، نسبت به موقعیت سیلندر کنگره پایین تنظیم شده تا شیارهای گام فلوت کاملا به هم منطبق گردند . از مواردی که در تنظیمات</a:t>
            </a:r>
            <a:r>
              <a:rPr lang="en-US" sz="2000" b="1" dirty="0" smtClean="0">
                <a:cs typeface="B Nazanin" pitchFamily="2" charset="-78"/>
              </a:rPr>
              <a:t> corrugation roll </a:t>
            </a:r>
            <a:r>
              <a:rPr lang="fa-IR" sz="2000" b="1" dirty="0" smtClean="0">
                <a:cs typeface="B Nazanin" pitchFamily="2" charset="-78"/>
              </a:rPr>
              <a:t>باید در نظر داشته باشیم، موقعیت آن نسبت به شیارهای سیلندر ثابت کنگره پایین است</a:t>
            </a:r>
            <a:r>
              <a:rPr lang="en-US" sz="2000" b="1" dirty="0" smtClean="0">
                <a:cs typeface="B Nazanin" pitchFamily="2" charset="-78"/>
              </a:rPr>
              <a:t>. </a:t>
            </a:r>
            <a:r>
              <a:rPr lang="fa-IR" sz="2000" b="1" dirty="0" smtClean="0">
                <a:cs typeface="B Nazanin" pitchFamily="2" charset="-78"/>
              </a:rPr>
              <a:t>اگر فشار کنگره بالا به کنگره پایین به طور یکسان تقسیم نشود باعث خرد شدن کاغذ فلوتینگ می شود</a:t>
            </a:r>
            <a:r>
              <a:rPr lang="en-US" sz="2000" b="1" dirty="0" smtClean="0">
                <a:cs typeface="B Nazanin" pitchFamily="2" charset="-78"/>
              </a:rPr>
              <a:t>. </a:t>
            </a:r>
            <a:r>
              <a:rPr lang="fa-IR" sz="2000" b="1" dirty="0" smtClean="0">
                <a:cs typeface="B Nazanin" pitchFamily="2" charset="-78"/>
              </a:rPr>
              <a:t>برای بر طرف کردن این مشکل باید مقداری کاغذ کاربن لس را از کنگره عبور داد در صورتی که شیارها موازی نباشند، کنگره ها کاملا داخل هم ننشته اند</a:t>
            </a:r>
            <a:r>
              <a:rPr lang="en-US" sz="2000" b="1" dirty="0" smtClean="0">
                <a:cs typeface="B Nazanin" pitchFamily="2" charset="-78"/>
              </a:rPr>
              <a:t>  .</a:t>
            </a:r>
            <a:r>
              <a:rPr lang="fa-IR" sz="2000" b="1" dirty="0" smtClean="0">
                <a:cs typeface="B Nazanin" pitchFamily="2" charset="-78"/>
              </a:rPr>
              <a:t>در این حالت باید موقعیت سیلندر کنگره بالا را تغییر داد تا خط های ترسیم شده روی کاغذ کاربن لس کاملا موازی شده و نوک قله کنگره بالا در وسط شیار کنگره پایین قرار گیرد</a:t>
            </a:r>
            <a:r>
              <a:rPr lang="en-US" sz="2000" b="1" dirty="0" smtClean="0">
                <a:cs typeface="B Nazanin" pitchFamily="2" charset="-78"/>
              </a:rPr>
              <a:t>. </a:t>
            </a:r>
            <a:r>
              <a:rPr lang="fa-IR" sz="2000" b="1" dirty="0" smtClean="0">
                <a:cs typeface="B Nazanin" pitchFamily="2" charset="-78"/>
              </a:rPr>
              <a:t>قابل ذکر است جهت مشاهده بهتر موقعیت شیارها روی کاغذ، حتما پرس های ماشین درگیر شده باشند</a:t>
            </a:r>
            <a:r>
              <a:rPr lang="en-US" sz="2000" b="1" dirty="0" smtClean="0">
                <a:cs typeface="B Nazanin" pitchFamily="2" charset="-78"/>
              </a:rPr>
              <a:t>. </a:t>
            </a:r>
            <a:r>
              <a:rPr lang="en-US" sz="3200" dirty="0" smtClean="0"/>
              <a:t/>
            </a:r>
            <a:br>
              <a:rPr lang="en-US" sz="3200" dirty="0" smtClean="0"/>
            </a:br>
            <a:r>
              <a:rPr lang="fa-IR" sz="3200" dirty="0" smtClean="0">
                <a:solidFill>
                  <a:srgbClr val="FF0000"/>
                </a:solidFill>
                <a:cs typeface="B Nazanin" pitchFamily="2" charset="-78"/>
              </a:rPr>
              <a:t/>
            </a:r>
            <a:br>
              <a:rPr lang="fa-IR" sz="3200" dirty="0" smtClean="0">
                <a:solidFill>
                  <a:srgbClr val="FF0000"/>
                </a:solidFill>
                <a:cs typeface="B Nazanin" pitchFamily="2" charset="-78"/>
              </a:rPr>
            </a:br>
            <a:r>
              <a:rPr lang="en-US" sz="3200" dirty="0" smtClean="0">
                <a:solidFill>
                  <a:srgbClr val="FF0000"/>
                </a:solidFill>
                <a:cs typeface="B Nazanin" pitchFamily="2" charset="-78"/>
              </a:rPr>
              <a:t/>
            </a:r>
            <a:br>
              <a:rPr lang="en-US" sz="3200" dirty="0" smtClean="0">
                <a:solidFill>
                  <a:srgbClr val="FF0000"/>
                </a:solidFill>
                <a:cs typeface="B Nazanin" pitchFamily="2" charset="-78"/>
              </a:rPr>
            </a:br>
            <a:endParaRPr lang="fa-IR" sz="3200" dirty="0">
              <a:solidFill>
                <a:srgbClr val="FF0000"/>
              </a:solidFill>
              <a:cs typeface="B Nazanin" pitchFamily="2" charset="-78"/>
            </a:endParaRPr>
          </a:p>
        </p:txBody>
      </p:sp>
    </p:spTree>
  </p:cSld>
  <p:clrMapOvr>
    <a:masterClrMapping/>
  </p:clrMapOvr>
  <p:transition>
    <p:strips dir="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226196"/>
          </a:xfrm>
        </p:spPr>
        <p:txBody>
          <a:bodyPr>
            <a:normAutofit fontScale="90000"/>
          </a:bodyPr>
          <a:lstStyle/>
          <a:p>
            <a:pPr algn="r">
              <a:lnSpc>
                <a:spcPct val="150000"/>
              </a:lnSpc>
            </a:pPr>
            <a:r>
              <a:rPr lang="fa-IR" sz="3100" dirty="0" smtClean="0">
                <a:solidFill>
                  <a:srgbClr val="FF0000"/>
                </a:solidFill>
                <a:cs typeface="B Nazanin" pitchFamily="2" charset="-78"/>
              </a:rPr>
              <a:t>۲</a:t>
            </a:r>
            <a:r>
              <a:rPr lang="en-US" sz="3100" dirty="0" smtClean="0">
                <a:cs typeface="B Nazanin" pitchFamily="2" charset="-78"/>
              </a:rPr>
              <a:t>) - </a:t>
            </a:r>
            <a:r>
              <a:rPr lang="fa-IR" sz="3100" dirty="0" smtClean="0">
                <a:cs typeface="B Nazanin" pitchFamily="2" charset="-78"/>
              </a:rPr>
              <a:t>سیلندر و کنگره پایین)</a:t>
            </a:r>
            <a:r>
              <a:rPr lang="en-US" sz="3100" dirty="0" smtClean="0">
                <a:cs typeface="B Nazanin" pitchFamily="2" charset="-78"/>
              </a:rPr>
              <a:t>: </a:t>
            </a:r>
            <a:r>
              <a:rPr lang="fa-IR" sz="3100" dirty="0" smtClean="0">
                <a:cs typeface="B Nazanin" pitchFamily="2" charset="-78"/>
              </a:rPr>
              <a:t> این سیلندر در ماشین های با سیستم</a:t>
            </a:r>
            <a:r>
              <a:rPr lang="en-US" sz="3100" dirty="0" smtClean="0">
                <a:cs typeface="B Nazanin" pitchFamily="2" charset="-78"/>
              </a:rPr>
              <a:t> </a:t>
            </a:r>
            <a:r>
              <a:rPr lang="en-US" sz="3100" dirty="0" err="1" smtClean="0">
                <a:cs typeface="B Nazanin" pitchFamily="2" charset="-78"/>
              </a:rPr>
              <a:t>figer</a:t>
            </a:r>
            <a:r>
              <a:rPr lang="en-US" sz="3100" dirty="0" smtClean="0">
                <a:cs typeface="B Nazanin" pitchFamily="2" charset="-78"/>
              </a:rPr>
              <a:t> less </a:t>
            </a:r>
            <a:r>
              <a:rPr lang="fa-IR" sz="3100" dirty="0" smtClean="0">
                <a:cs typeface="B Nazanin" pitchFamily="2" charset="-78"/>
              </a:rPr>
              <a:t>دارای</a:t>
            </a:r>
            <a:r>
              <a:rPr lang="en-US" sz="3100" dirty="0" smtClean="0">
                <a:cs typeface="B Nazanin" pitchFamily="2" charset="-78"/>
              </a:rPr>
              <a:t> </a:t>
            </a:r>
            <a:r>
              <a:rPr lang="en-US" sz="3100" dirty="0" err="1" smtClean="0">
                <a:cs typeface="B Nazanin" pitchFamily="2" charset="-78"/>
              </a:rPr>
              <a:t>sucktion</a:t>
            </a:r>
            <a:r>
              <a:rPr lang="fa-IR" sz="3100" dirty="0" smtClean="0">
                <a:cs typeface="B Nazanin" pitchFamily="2" charset="-78"/>
              </a:rPr>
              <a:t>،</a:t>
            </a:r>
            <a:r>
              <a:rPr lang="en-US" sz="3100" dirty="0" smtClean="0">
                <a:cs typeface="B Nazanin" pitchFamily="2" charset="-78"/>
              </a:rPr>
              <a:t> </a:t>
            </a:r>
            <a:r>
              <a:rPr lang="en-US" sz="3100" dirty="0" err="1" smtClean="0">
                <a:cs typeface="B Nazanin" pitchFamily="2" charset="-78"/>
              </a:rPr>
              <a:t>sucktion</a:t>
            </a:r>
            <a:r>
              <a:rPr lang="en-US" sz="3100" dirty="0" smtClean="0">
                <a:cs typeface="B Nazanin" pitchFamily="2" charset="-78"/>
              </a:rPr>
              <a:t> blower, suction fan </a:t>
            </a:r>
            <a:r>
              <a:rPr lang="fa-IR" sz="3100" dirty="0" smtClean="0">
                <a:cs typeface="B Nazanin" pitchFamily="2" charset="-78"/>
              </a:rPr>
              <a:t>است تا به مکیدن هوای داخل شیارها ضمن هدایت کاغذ فلوتینگ در مسیر درست اجازه ندهد ، کاغذ از فرم اصلی خود خارج شود</a:t>
            </a:r>
            <a:r>
              <a:rPr lang="en-US" sz="3100" dirty="0" smtClean="0">
                <a:cs typeface="B Nazanin" pitchFamily="2" charset="-78"/>
              </a:rPr>
              <a:t>. </a:t>
            </a:r>
            <a:r>
              <a:rPr lang="fa-IR" sz="3100" dirty="0" smtClean="0">
                <a:cs typeface="B Nazanin" pitchFamily="2" charset="-78"/>
              </a:rPr>
              <a:t>این سیلندر امکان حرکت ۳۶۰ درجه ای به دور خود را دارد</a:t>
            </a:r>
            <a:r>
              <a:rPr lang="en-US" sz="3100" dirty="0" smtClean="0">
                <a:cs typeface="B Nazanin" pitchFamily="2" charset="-78"/>
              </a:rPr>
              <a:t>. </a:t>
            </a:r>
            <a:br>
              <a:rPr lang="en-US" sz="3100" dirty="0" smtClean="0">
                <a:cs typeface="B Nazanin" pitchFamily="2" charset="-78"/>
              </a:rPr>
            </a:br>
            <a:r>
              <a:rPr lang="fa-IR" sz="3100" dirty="0" smtClean="0">
                <a:cs typeface="B Nazanin" pitchFamily="2" charset="-78"/>
              </a:rPr>
              <a:t>در ضمن این سیلندر دارای یاتاقان ثابت بوده و سایر سیلندرها موقعیت خود را با این سیلندر تطبیق می دهند</a:t>
            </a:r>
            <a:r>
              <a:rPr lang="en-US" sz="3100" dirty="0" smtClean="0">
                <a:cs typeface="B Nazanin" pitchFamily="2" charset="-78"/>
              </a:rPr>
              <a:t>. </a:t>
            </a:r>
            <a:r>
              <a:rPr lang="fa-IR" sz="3100" dirty="0" smtClean="0">
                <a:cs typeface="B Nazanin" pitchFamily="2" charset="-78"/>
              </a:rPr>
              <a:t>از نکات بسیار مهم در این سیلندر سالم بودن فینگرهای تمیز کننده شیارها است</a:t>
            </a:r>
            <a:r>
              <a:rPr lang="en-US" dirty="0" smtClean="0"/>
              <a:t>. </a:t>
            </a:r>
            <a:br>
              <a:rPr lang="en-US" dirty="0" smtClean="0"/>
            </a:br>
            <a:endParaRPr lang="fa-IR" dirty="0"/>
          </a:p>
        </p:txBody>
      </p:sp>
    </p:spTree>
  </p:cSld>
  <p:clrMapOvr>
    <a:masterClrMapping/>
  </p:clrMapOvr>
  <p:transition>
    <p:newsflash/>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083320"/>
          </a:xfrm>
        </p:spPr>
        <p:txBody>
          <a:bodyPr>
            <a:normAutofit/>
          </a:bodyPr>
          <a:lstStyle/>
          <a:p>
            <a:pPr algn="r">
              <a:lnSpc>
                <a:spcPct val="150000"/>
              </a:lnSpc>
            </a:pPr>
            <a:r>
              <a:rPr lang="en-US" sz="2800" dirty="0" smtClean="0">
                <a:cs typeface="B Nazanin" pitchFamily="2" charset="-78"/>
              </a:rPr>
              <a:t>● </a:t>
            </a:r>
            <a:r>
              <a:rPr lang="fa-IR" sz="2800" dirty="0" smtClean="0">
                <a:solidFill>
                  <a:srgbClr val="FF0000"/>
                </a:solidFill>
                <a:cs typeface="B Nazanin" pitchFamily="2" charset="-78"/>
              </a:rPr>
              <a:t>نکات مهم در ارتباط با سیلندرهای کنگره :</a:t>
            </a:r>
            <a:r>
              <a:rPr lang="en-US" sz="2800" dirty="0" smtClean="0">
                <a:cs typeface="B Nazanin" pitchFamily="2" charset="-78"/>
              </a:rPr>
              <a:t/>
            </a:r>
            <a:br>
              <a:rPr lang="en-US" sz="2800" dirty="0" smtClean="0">
                <a:cs typeface="B Nazanin" pitchFamily="2" charset="-78"/>
              </a:rPr>
            </a:br>
            <a:r>
              <a:rPr lang="fa-IR" sz="2800" dirty="0" smtClean="0">
                <a:cs typeface="B Nazanin" pitchFamily="2" charset="-78"/>
              </a:rPr>
              <a:t>اپراتور باید دقت کند تا اجسام سخت و فلزی یا کاغذهایی که دارای ناخالصی و شن ریزه هستند از این سیلندرها عبود نکند</a:t>
            </a:r>
            <a:r>
              <a:rPr lang="en-US" sz="2800" dirty="0" smtClean="0">
                <a:cs typeface="B Nazanin" pitchFamily="2" charset="-78"/>
              </a:rPr>
              <a:t>. </a:t>
            </a:r>
            <a:r>
              <a:rPr lang="fa-IR" sz="2800" dirty="0" smtClean="0">
                <a:cs typeface="B Nazanin" pitchFamily="2" charset="-78"/>
              </a:rPr>
              <a:t>از محکم بودن پیچ و مهره های به کار رفته در ماشین اطمینان حاصل شود تا داخل کنگره ها سقوط نکرده و به کنگره ها آسیب وارد نکند</a:t>
            </a:r>
            <a:r>
              <a:rPr lang="en-US" sz="2800" dirty="0" smtClean="0">
                <a:cs typeface="B Nazanin" pitchFamily="2" charset="-78"/>
              </a:rPr>
              <a:t>. </a:t>
            </a:r>
            <a:r>
              <a:rPr lang="fa-IR" sz="2800" dirty="0" smtClean="0">
                <a:cs typeface="B Nazanin" pitchFamily="2" charset="-78"/>
              </a:rPr>
              <a:t>با استفاده از واشرهای فنری و آچارکشی به موقع در ماشین می توان احتمال بازشدن پیچ و مهره ها را تا حداقل کاهش داد</a:t>
            </a:r>
            <a:r>
              <a:rPr lang="en-US" sz="2800" dirty="0" smtClean="0">
                <a:cs typeface="B Nazanin" pitchFamily="2" charset="-78"/>
              </a:rPr>
              <a:t>. </a:t>
            </a:r>
            <a:r>
              <a:rPr lang="en-US" dirty="0" smtClean="0"/>
              <a:t/>
            </a:r>
            <a:br>
              <a:rPr lang="en-US" dirty="0" smtClean="0"/>
            </a:br>
            <a:endParaRPr lang="fa-IR" dirty="0"/>
          </a:p>
        </p:txBody>
      </p:sp>
    </p:spTree>
  </p:cSld>
  <p:clrMapOvr>
    <a:masterClrMapping/>
  </p:clrMapOvr>
  <p:transition>
    <p:dissolv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083320"/>
          </a:xfrm>
        </p:spPr>
        <p:txBody>
          <a:bodyPr>
            <a:normAutofit fontScale="90000"/>
          </a:bodyPr>
          <a:lstStyle/>
          <a:p>
            <a:pPr algn="r">
              <a:lnSpc>
                <a:spcPct val="150000"/>
              </a:lnSpc>
            </a:pPr>
            <a:r>
              <a:rPr lang="fa-IR" sz="2700" dirty="0" smtClean="0">
                <a:solidFill>
                  <a:srgbClr val="7030A0"/>
                </a:solidFill>
                <a:cs typeface="B Nazanin" pitchFamily="2" charset="-78"/>
              </a:rPr>
              <a:t>در صورتی که از کاغذهای با عرض کمتر از کنگره برای تولید استفاده می شود، با برنامه ریزی دقیق به طور مساوی از سمت چپ و راست ماشین استفاده گردد</a:t>
            </a:r>
            <a:r>
              <a:rPr lang="en-US" sz="2700" dirty="0" smtClean="0">
                <a:solidFill>
                  <a:srgbClr val="7030A0"/>
                </a:solidFill>
                <a:cs typeface="B Nazanin" pitchFamily="2" charset="-78"/>
              </a:rPr>
              <a:t>. </a:t>
            </a:r>
            <a:r>
              <a:rPr lang="fa-IR" sz="2700" dirty="0" smtClean="0">
                <a:solidFill>
                  <a:srgbClr val="7030A0"/>
                </a:solidFill>
                <a:cs typeface="B Nazanin" pitchFamily="2" charset="-78"/>
              </a:rPr>
              <a:t>مثلا اگر از ماشین های با عرض ۲۲۰ سانتی متر بخواهیم کارتن با عرض ۱۶۰ سانتی متر تولید کنیم و برنامه تولید یک ماهه باشد باید ۱۵ روز سمت چپ ماشین و ۱۵ روز سمت راست ماشین به کار گرفته شود</a:t>
            </a:r>
            <a:r>
              <a:rPr lang="en-US" sz="2700" dirty="0" smtClean="0">
                <a:solidFill>
                  <a:srgbClr val="7030A0"/>
                </a:solidFill>
                <a:cs typeface="B Nazanin" pitchFamily="2" charset="-78"/>
              </a:rPr>
              <a:t>. </a:t>
            </a:r>
            <a:r>
              <a:rPr lang="fa-IR" sz="2700" dirty="0" smtClean="0">
                <a:solidFill>
                  <a:srgbClr val="7030A0"/>
                </a:solidFill>
                <a:cs typeface="B Nazanin" pitchFamily="2" charset="-78"/>
              </a:rPr>
              <a:t>اگر به این مورد توجه نشود به مرور زمان وسط سیلندرها لاغرتر از کناره ها شده و دقت سیلندر در تماس با کاغذ کاهش یافته و کارآیی ماشین به شدت پایین می آید</a:t>
            </a:r>
            <a:r>
              <a:rPr lang="en-US" sz="2700" dirty="0" smtClean="0">
                <a:solidFill>
                  <a:srgbClr val="7030A0"/>
                </a:solidFill>
                <a:cs typeface="B Nazanin" pitchFamily="2" charset="-78"/>
              </a:rPr>
              <a:t>. </a:t>
            </a:r>
            <a:r>
              <a:rPr lang="fa-IR" sz="2700" dirty="0" smtClean="0">
                <a:solidFill>
                  <a:srgbClr val="7030A0"/>
                </a:solidFill>
                <a:cs typeface="B Nazanin" pitchFamily="2" charset="-78"/>
              </a:rPr>
              <a:t>اگر به این مورد توجه کافی نشود پس از مدتی این ماشین نمی تواند با حداکثر عرض خود کار کند و ضایعات تولید به شدت افزایش خواهد یافت</a:t>
            </a:r>
            <a:r>
              <a:rPr lang="en-US" sz="2700" dirty="0" smtClean="0">
                <a:solidFill>
                  <a:srgbClr val="7030A0"/>
                </a:solidFill>
                <a:cs typeface="B Nazanin" pitchFamily="2" charset="-78"/>
              </a:rPr>
              <a:t>. </a:t>
            </a:r>
            <a:r>
              <a:rPr lang="en-US" dirty="0" smtClean="0"/>
              <a:t/>
            </a:r>
            <a:br>
              <a:rPr lang="en-US" dirty="0" smtClean="0"/>
            </a:br>
            <a:endParaRPr lang="fa-IR" dirty="0"/>
          </a:p>
        </p:txBody>
      </p:sp>
    </p:spTree>
  </p:cSld>
  <p:clrMapOvr>
    <a:masterClrMapping/>
  </p:clrMapOvr>
  <p:transition>
    <p:plus/>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083320"/>
          </a:xfrm>
        </p:spPr>
        <p:txBody>
          <a:bodyPr>
            <a:normAutofit/>
          </a:bodyPr>
          <a:lstStyle/>
          <a:p>
            <a:pPr algn="r">
              <a:lnSpc>
                <a:spcPct val="150000"/>
              </a:lnSpc>
            </a:pPr>
            <a:r>
              <a:rPr lang="en-US" sz="4400" dirty="0" smtClean="0">
                <a:solidFill>
                  <a:srgbClr val="FF0000"/>
                </a:solidFill>
                <a:cs typeface="B Nazanin" pitchFamily="2" charset="-78"/>
              </a:rPr>
              <a:t>● </a:t>
            </a:r>
            <a:r>
              <a:rPr lang="fa-IR" sz="4400" dirty="0" smtClean="0">
                <a:solidFill>
                  <a:srgbClr val="FF0000"/>
                </a:solidFill>
                <a:cs typeface="B Nazanin" pitchFamily="2" charset="-78"/>
              </a:rPr>
              <a:t>سنگ نفت چیست و چه کاربردی دارد؟ </a:t>
            </a:r>
            <a:r>
              <a:rPr lang="en-US" dirty="0" smtClean="0"/>
              <a:t/>
            </a:r>
            <a:br>
              <a:rPr lang="en-US" dirty="0" smtClean="0"/>
            </a:br>
            <a:r>
              <a:rPr lang="fa-IR" sz="3600" dirty="0" smtClean="0">
                <a:cs typeface="B Nazanin" pitchFamily="2" charset="-78"/>
              </a:rPr>
              <a:t>سنگ نفت با قالب گیری بر روی کنگره ساخته شده و به شکل و اندازه گام فلوت می باشد</a:t>
            </a:r>
            <a:r>
              <a:rPr lang="en-US" sz="3600" dirty="0" smtClean="0">
                <a:cs typeface="B Nazanin" pitchFamily="2" charset="-78"/>
              </a:rPr>
              <a:t>. </a:t>
            </a:r>
            <a:r>
              <a:rPr lang="fa-IR" sz="3600" dirty="0" smtClean="0">
                <a:cs typeface="B Nazanin" pitchFamily="2" charset="-78"/>
              </a:rPr>
              <a:t>از سنگ نفت برای یکنواخت کردن فلوت و از بین بردن پلیسه های ریز حک شده بر روی کنگره استفاده می شود</a:t>
            </a:r>
            <a:r>
              <a:rPr lang="en-US" sz="3600" dirty="0" smtClean="0">
                <a:cs typeface="B Nazanin" pitchFamily="2" charset="-78"/>
              </a:rPr>
              <a:t>. </a:t>
            </a:r>
            <a:r>
              <a:rPr lang="fa-IR" sz="3600" dirty="0" smtClean="0">
                <a:cs typeface="B Nazanin" pitchFamily="2" charset="-78"/>
              </a:rPr>
              <a:t>پلیسه ها معمولا از عبور ناخالصی های موجود در کاغذ و شن ریزه در کنگره به وجود می آید.</a:t>
            </a:r>
            <a:endParaRPr lang="fa-IR" sz="3600" dirty="0">
              <a:cs typeface="B Nazanin" pitchFamily="2" charset="-78"/>
            </a:endParaRPr>
          </a:p>
        </p:txBody>
      </p:sp>
    </p:spTree>
  </p:cSld>
  <p:clrMapOvr>
    <a:masterClrMapping/>
  </p:clrMapOvr>
  <p:transition>
    <p:cut thruBlk="1"/>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297634"/>
          </a:xfrm>
        </p:spPr>
        <p:txBody>
          <a:bodyPr>
            <a:noAutofit/>
          </a:bodyPr>
          <a:lstStyle/>
          <a:p>
            <a:pPr algn="r">
              <a:lnSpc>
                <a:spcPct val="150000"/>
              </a:lnSpc>
            </a:pPr>
            <a:r>
              <a:rPr lang="fa-IR" sz="2800" dirty="0" smtClean="0">
                <a:solidFill>
                  <a:srgbClr val="0070C0"/>
                </a:solidFill>
                <a:cs typeface="B Nazanin" pitchFamily="2" charset="-78"/>
              </a:rPr>
              <a:t>با استفاده از جریان بخار یا حرارت دادن به وسیله روغن و چرخاندن سیلندر، حرارت در تمام محیط سیلندر و خصوصا کنگره ها به طور یکنواخت پخش شود</a:t>
            </a:r>
            <a:r>
              <a:rPr lang="en-US" sz="2800" dirty="0" smtClean="0">
                <a:solidFill>
                  <a:srgbClr val="0070C0"/>
                </a:solidFill>
                <a:cs typeface="B Nazanin" pitchFamily="2" charset="-78"/>
              </a:rPr>
              <a:t>. </a:t>
            </a:r>
            <a:r>
              <a:rPr lang="fa-IR" sz="2800" dirty="0" smtClean="0">
                <a:solidFill>
                  <a:srgbClr val="0070C0"/>
                </a:solidFill>
                <a:cs typeface="B Nazanin" pitchFamily="2" charset="-78"/>
              </a:rPr>
              <a:t>یکنواختی حرارت موجب بهبود کیفیت و کاهش ضایعات تولید می گردد</a:t>
            </a:r>
            <a:r>
              <a:rPr lang="en-US" sz="2800" dirty="0" smtClean="0">
                <a:solidFill>
                  <a:srgbClr val="0070C0"/>
                </a:solidFill>
                <a:cs typeface="B Nazanin" pitchFamily="2" charset="-78"/>
              </a:rPr>
              <a:t>. </a:t>
            </a:r>
            <a:r>
              <a:rPr lang="fa-IR" sz="2800" dirty="0" smtClean="0">
                <a:solidFill>
                  <a:srgbClr val="0070C0"/>
                </a:solidFill>
                <a:cs typeface="B Nazanin" pitchFamily="2" charset="-78"/>
              </a:rPr>
              <a:t>اگر هر گونه ناخالصی و یا آشغال به کنگره ها یا سیلندرها بچسبد موجب تغییر ضخامت آنها شده و از دقت تولید  می کاهد</a:t>
            </a:r>
            <a:r>
              <a:rPr lang="en-US" sz="2800" dirty="0" smtClean="0">
                <a:solidFill>
                  <a:srgbClr val="0070C0"/>
                </a:solidFill>
                <a:cs typeface="B Nazanin" pitchFamily="2" charset="-78"/>
              </a:rPr>
              <a:t>. </a:t>
            </a:r>
            <a:r>
              <a:rPr lang="fa-IR" sz="2800" dirty="0" smtClean="0">
                <a:solidFill>
                  <a:srgbClr val="0070C0"/>
                </a:solidFill>
                <a:cs typeface="B Nazanin" pitchFamily="2" charset="-78"/>
              </a:rPr>
              <a:t>همواره باید به تمیز بودن سیلندرها توجه گردد</a:t>
            </a:r>
            <a:r>
              <a:rPr lang="en-US" sz="2800" dirty="0" smtClean="0">
                <a:solidFill>
                  <a:srgbClr val="0070C0"/>
                </a:solidFill>
                <a:cs typeface="B Nazanin" pitchFamily="2" charset="-78"/>
              </a:rPr>
              <a:t>. </a:t>
            </a:r>
            <a:r>
              <a:rPr lang="fa-IR" sz="2800" dirty="0" smtClean="0">
                <a:solidFill>
                  <a:srgbClr val="0070C0"/>
                </a:solidFill>
                <a:cs typeface="B Nazanin" pitchFamily="2" charset="-78"/>
              </a:rPr>
              <a:t>معمولا در ابتدای استارت یا آخر وقت کاری ماشین بدون کاغذ کار می کند، بهتر است مقداری روغن موتور روی سیلندرها ریخته شود تا چرخش سیلندر روان تر گردد.</a:t>
            </a:r>
            <a:endParaRPr lang="fa-IR" sz="2800" dirty="0">
              <a:solidFill>
                <a:srgbClr val="0070C0"/>
              </a:solidFill>
              <a:cs typeface="B Nazanin" pitchFamily="2" charset="-78"/>
            </a:endParaRPr>
          </a:p>
        </p:txBody>
      </p:sp>
    </p:spTree>
  </p:cSld>
  <p:clrMapOvr>
    <a:masterClrMapping/>
  </p:clrMapOvr>
  <p:transition>
    <p:pull dir="d"/>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917556"/>
            <a:ext cx="7772400" cy="5940444"/>
          </a:xfrm>
        </p:spPr>
        <p:txBody>
          <a:bodyPr>
            <a:normAutofit fontScale="90000"/>
          </a:bodyPr>
          <a:lstStyle/>
          <a:p>
            <a:pPr algn="r">
              <a:lnSpc>
                <a:spcPct val="150000"/>
              </a:lnSpc>
            </a:pPr>
            <a:r>
              <a:rPr lang="fa-IR" sz="3100" dirty="0" smtClean="0">
                <a:solidFill>
                  <a:srgbClr val="0070C0"/>
                </a:solidFill>
                <a:cs typeface="B Nazanin" pitchFamily="2" charset="-78"/>
              </a:rPr>
              <a:t>ماشین</a:t>
            </a:r>
            <a:r>
              <a:rPr lang="en-US" sz="3100" dirty="0" smtClean="0">
                <a:solidFill>
                  <a:srgbClr val="0070C0"/>
                </a:solidFill>
                <a:cs typeface="B Nazanin" pitchFamily="2" charset="-78"/>
              </a:rPr>
              <a:t> multi cassette </a:t>
            </a:r>
            <a:r>
              <a:rPr lang="fa-IR" sz="3100" dirty="0" smtClean="0">
                <a:solidFill>
                  <a:srgbClr val="0070C0"/>
                </a:solidFill>
                <a:cs typeface="B Nazanin" pitchFamily="2" charset="-78"/>
              </a:rPr>
              <a:t>نوعی سینگل فیسر است که مجموع سیلندرهای کنگره چرخدار بوده و توسط ریل می توان آن را از ماشین سینگل فیسر جدا کرد</a:t>
            </a:r>
            <a:r>
              <a:rPr lang="en-US" sz="3100" dirty="0" smtClean="0">
                <a:solidFill>
                  <a:srgbClr val="0070C0"/>
                </a:solidFill>
                <a:cs typeface="B Nazanin" pitchFamily="2" charset="-78"/>
              </a:rPr>
              <a:t>. </a:t>
            </a:r>
            <a:r>
              <a:rPr lang="fa-IR" sz="3100" dirty="0" smtClean="0">
                <a:solidFill>
                  <a:srgbClr val="0070C0"/>
                </a:solidFill>
                <a:cs typeface="B Nazanin" pitchFamily="2" charset="-78"/>
              </a:rPr>
              <a:t>یک تیغه برنجی روی این سیلندرها نصب گردیده تا چسب های منتقل شده روی سیلندر و دیگر ناخالصی ها را از روی سیلندر پاک کند و محصول تمیزتری تولید شود</a:t>
            </a:r>
            <a:r>
              <a:rPr lang="en-US" sz="3100" dirty="0" smtClean="0">
                <a:solidFill>
                  <a:srgbClr val="0070C0"/>
                </a:solidFill>
                <a:cs typeface="B Nazanin" pitchFamily="2" charset="-78"/>
              </a:rPr>
              <a:t>. </a:t>
            </a:r>
            <a:r>
              <a:rPr lang="fa-IR" sz="3100" dirty="0" smtClean="0">
                <a:solidFill>
                  <a:srgbClr val="0070C0"/>
                </a:solidFill>
                <a:cs typeface="B Nazanin" pitchFamily="2" charset="-78"/>
              </a:rPr>
              <a:t>این سیلندر میزان فشار وارد به سیلندر کنگره را نیز تنظیم می کند</a:t>
            </a:r>
            <a:r>
              <a:rPr lang="en-US" sz="3100" dirty="0" smtClean="0">
                <a:solidFill>
                  <a:srgbClr val="0070C0"/>
                </a:solidFill>
                <a:cs typeface="B Nazanin" pitchFamily="2" charset="-78"/>
              </a:rPr>
              <a:t>. </a:t>
            </a:r>
            <a:r>
              <a:rPr lang="fa-IR" sz="3100" dirty="0" smtClean="0">
                <a:solidFill>
                  <a:srgbClr val="0070C0"/>
                </a:solidFill>
                <a:cs typeface="B Nazanin" pitchFamily="2" charset="-78"/>
              </a:rPr>
              <a:t>پایین بودن فشار جک های سیلندر باعث می شود کاغذ لاینر خصوصا در لبه های کار به خوبی نچسبد .</a:t>
            </a:r>
            <a:r>
              <a:rPr lang="en-US" sz="3100" dirty="0" smtClean="0">
                <a:solidFill>
                  <a:srgbClr val="0070C0"/>
                </a:solidFill>
                <a:cs typeface="B Nazanin" pitchFamily="2" charset="-78"/>
              </a:rPr>
              <a:t> </a:t>
            </a:r>
            <a:r>
              <a:rPr lang="fa-IR" sz="3100" dirty="0" smtClean="0">
                <a:solidFill>
                  <a:srgbClr val="0070C0"/>
                </a:solidFill>
                <a:cs typeface="B Nazanin" pitchFamily="2" charset="-78"/>
              </a:rPr>
              <a:t>زیاد بودن فشار نیز ضمن آسیب رساندن به ماشین، کاغذها را بریده و ضعیف می کند</a:t>
            </a:r>
            <a:r>
              <a:rPr lang="en-US" sz="3100" dirty="0" smtClean="0">
                <a:solidFill>
                  <a:srgbClr val="0070C0"/>
                </a:solidFill>
                <a:cs typeface="B Nazanin" pitchFamily="2" charset="-78"/>
              </a:rPr>
              <a:t>. </a:t>
            </a:r>
            <a:r>
              <a:rPr lang="en-US" dirty="0" smtClean="0"/>
              <a:t/>
            </a:r>
            <a:br>
              <a:rPr lang="en-US" dirty="0" smtClean="0"/>
            </a:br>
            <a:endParaRPr lang="fa-IR" dirty="0"/>
          </a:p>
        </p:txBody>
      </p:sp>
    </p:spTree>
  </p:cSld>
  <p:clrMapOvr>
    <a:masterClrMapping/>
  </p:clrMapOvr>
  <p:transition>
    <p:wipe dir="u"/>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154758"/>
          </a:xfrm>
        </p:spPr>
        <p:txBody>
          <a:bodyPr>
            <a:normAutofit fontScale="90000"/>
          </a:bodyPr>
          <a:lstStyle/>
          <a:p>
            <a:pPr algn="r">
              <a:lnSpc>
                <a:spcPct val="150000"/>
              </a:lnSpc>
            </a:pPr>
            <a:r>
              <a:rPr lang="fa-IR" sz="3600" dirty="0" smtClean="0">
                <a:solidFill>
                  <a:srgbClr val="7030A0"/>
                </a:solidFill>
                <a:cs typeface="B Nazanin" pitchFamily="2" charset="-78"/>
              </a:rPr>
              <a:t>مورد مهم دیگری که باید در خطوط تولید کارتن به آن توجه شود جلوگیری از حالت سکون به مدت طولانی است</a:t>
            </a:r>
            <a:r>
              <a:rPr lang="en-US" sz="3600" dirty="0" smtClean="0">
                <a:solidFill>
                  <a:srgbClr val="7030A0"/>
                </a:solidFill>
                <a:cs typeface="B Nazanin" pitchFamily="2" charset="-78"/>
              </a:rPr>
              <a:t>. </a:t>
            </a:r>
            <a:r>
              <a:rPr lang="fa-IR" sz="3600" dirty="0" smtClean="0">
                <a:solidFill>
                  <a:srgbClr val="7030A0"/>
                </a:solidFill>
                <a:cs typeface="B Nazanin" pitchFamily="2" charset="-78"/>
              </a:rPr>
              <a:t>این حالت موجب عدم یکنواختی حرارت در محیط سیلندر         می گردد</a:t>
            </a:r>
            <a:r>
              <a:rPr lang="en-US" sz="3600" dirty="0" smtClean="0">
                <a:solidFill>
                  <a:srgbClr val="7030A0"/>
                </a:solidFill>
                <a:cs typeface="B Nazanin" pitchFamily="2" charset="-78"/>
              </a:rPr>
              <a:t>  . </a:t>
            </a:r>
            <a:r>
              <a:rPr lang="fa-IR" sz="3600" dirty="0" smtClean="0">
                <a:solidFill>
                  <a:srgbClr val="7030A0"/>
                </a:solidFill>
                <a:cs typeface="B Nazanin" pitchFamily="2" charset="-78"/>
              </a:rPr>
              <a:t>اگر مدت سکون ماشین حدود ۳۰ ثانیه باشد</a:t>
            </a:r>
            <a:r>
              <a:rPr lang="en-US" sz="3600" dirty="0" smtClean="0">
                <a:solidFill>
                  <a:srgbClr val="7030A0"/>
                </a:solidFill>
                <a:cs typeface="B Nazanin" pitchFamily="2" charset="-78"/>
              </a:rPr>
              <a:t>. </a:t>
            </a:r>
            <a:r>
              <a:rPr lang="fa-IR" sz="3600" dirty="0" smtClean="0">
                <a:solidFill>
                  <a:srgbClr val="7030A0"/>
                </a:solidFill>
                <a:cs typeface="B Nazanin" pitchFamily="2" charset="-78"/>
              </a:rPr>
              <a:t>بخش بالای سیلندر دارای حرارت بوده و سیلندر منبسط         می گردد، در حالی که بخش پایین سیلندر سرد بوده و سیلندر منقبض می شود</a:t>
            </a:r>
            <a:r>
              <a:rPr lang="en-US" sz="3600" dirty="0" smtClean="0">
                <a:solidFill>
                  <a:srgbClr val="7030A0"/>
                </a:solidFill>
                <a:cs typeface="B Nazanin" pitchFamily="2" charset="-78"/>
              </a:rPr>
              <a:t>. </a:t>
            </a:r>
            <a:r>
              <a:rPr lang="fa-IR" sz="3600" dirty="0" smtClean="0">
                <a:solidFill>
                  <a:srgbClr val="7030A0"/>
                </a:solidFill>
                <a:cs typeface="B Nazanin" pitchFamily="2" charset="-78"/>
              </a:rPr>
              <a:t>این عدم یکنواختی موجب افزایش ضایعات تولید خواهد شد</a:t>
            </a:r>
            <a:r>
              <a:rPr lang="en-US" dirty="0" smtClean="0"/>
              <a:t>. </a:t>
            </a:r>
            <a:endParaRPr lang="en-US" dirty="0"/>
          </a:p>
        </p:txBody>
      </p:sp>
    </p:spTree>
  </p:cSld>
  <p:clrMapOvr>
    <a:masterClrMapping/>
  </p:clrMapOvr>
  <p:transition>
    <p:strips dir="rd"/>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226196"/>
          </a:xfrm>
        </p:spPr>
        <p:txBody>
          <a:bodyPr>
            <a:normAutofit fontScale="90000"/>
          </a:bodyPr>
          <a:lstStyle/>
          <a:p>
            <a:pPr algn="r">
              <a:lnSpc>
                <a:spcPct val="150000"/>
              </a:lnSpc>
            </a:pPr>
            <a:r>
              <a:rPr lang="en-US" sz="3100" dirty="0" smtClean="0">
                <a:solidFill>
                  <a:srgbClr val="0070C0"/>
                </a:solidFill>
                <a:cs typeface="B Nazanin" pitchFamily="2" charset="-78"/>
              </a:rPr>
              <a:t>●</a:t>
            </a:r>
            <a:r>
              <a:rPr lang="en-US" sz="3100" dirty="0" smtClean="0">
                <a:solidFill>
                  <a:srgbClr val="FF0000"/>
                </a:solidFill>
                <a:cs typeface="B Nazanin" pitchFamily="2" charset="-78"/>
              </a:rPr>
              <a:t> </a:t>
            </a:r>
            <a:r>
              <a:rPr lang="fa-IR" sz="3100" dirty="0" smtClean="0">
                <a:solidFill>
                  <a:srgbClr val="FF0000"/>
                </a:solidFill>
                <a:cs typeface="B Nazanin" pitchFamily="2" charset="-78"/>
              </a:rPr>
              <a:t>نکته </a:t>
            </a:r>
            <a:r>
              <a:rPr lang="fa-IR" sz="3100" smtClean="0">
                <a:solidFill>
                  <a:srgbClr val="FF0000"/>
                </a:solidFill>
                <a:cs typeface="B Nazanin" pitchFamily="2" charset="-78"/>
              </a:rPr>
              <a:t>مهم :</a:t>
            </a:r>
            <a:r>
              <a:rPr lang="en-US" sz="2200" dirty="0" smtClean="0">
                <a:solidFill>
                  <a:srgbClr val="0070C0"/>
                </a:solidFill>
                <a:cs typeface="B Nazanin" pitchFamily="2" charset="-78"/>
              </a:rPr>
              <a:t/>
            </a:r>
            <a:br>
              <a:rPr lang="en-US" sz="2200" dirty="0" smtClean="0">
                <a:solidFill>
                  <a:srgbClr val="0070C0"/>
                </a:solidFill>
                <a:cs typeface="B Nazanin" pitchFamily="2" charset="-78"/>
              </a:rPr>
            </a:br>
            <a:r>
              <a:rPr lang="fa-IR" sz="2200" dirty="0" smtClean="0">
                <a:solidFill>
                  <a:srgbClr val="0070C0"/>
                </a:solidFill>
                <a:cs typeface="B Nazanin" pitchFamily="2" charset="-78"/>
              </a:rPr>
              <a:t>تنظیم فشار دو طرف سیلندرهای کنگره</a:t>
            </a:r>
            <a:r>
              <a:rPr lang="en-US" sz="2200" dirty="0" smtClean="0">
                <a:solidFill>
                  <a:srgbClr val="0070C0"/>
                </a:solidFill>
                <a:cs typeface="B Nazanin" pitchFamily="2" charset="-78"/>
              </a:rPr>
              <a:t> pressure roll </a:t>
            </a:r>
            <a:r>
              <a:rPr lang="fa-IR" sz="2200" dirty="0" smtClean="0">
                <a:solidFill>
                  <a:srgbClr val="0070C0"/>
                </a:solidFill>
                <a:cs typeface="B Nazanin" pitchFamily="2" charset="-78"/>
              </a:rPr>
              <a:t>و چسب در سینگل فیسر بسیار مهم است</a:t>
            </a:r>
            <a:r>
              <a:rPr lang="en-US" sz="2200" dirty="0" smtClean="0">
                <a:solidFill>
                  <a:srgbClr val="0070C0"/>
                </a:solidFill>
                <a:cs typeface="B Nazanin" pitchFamily="2" charset="-78"/>
              </a:rPr>
              <a:t>. </a:t>
            </a:r>
            <a:r>
              <a:rPr lang="fa-IR" sz="2200" dirty="0" smtClean="0">
                <a:solidFill>
                  <a:srgbClr val="0070C0"/>
                </a:solidFill>
                <a:cs typeface="B Nazanin" pitchFamily="2" charset="-78"/>
              </a:rPr>
              <a:t>این تنظیمات به دو روش امکان پذیر می باشد</a:t>
            </a:r>
            <a:r>
              <a:rPr lang="en-US" sz="2200" dirty="0" smtClean="0">
                <a:solidFill>
                  <a:srgbClr val="0070C0"/>
                </a:solidFill>
                <a:cs typeface="B Nazanin" pitchFamily="2" charset="-78"/>
              </a:rPr>
              <a:t>. </a:t>
            </a:r>
            <a:r>
              <a:rPr lang="fa-IR" sz="2200" dirty="0" smtClean="0">
                <a:solidFill>
                  <a:srgbClr val="0070C0"/>
                </a:solidFill>
                <a:cs typeface="B Nazanin" pitchFamily="2" charset="-78"/>
              </a:rPr>
              <a:t>روش اول با تنظیم ریگلاژ نصب شده در مسیر هوای فشرده یا هیدرولیک جک های ماشین انجام می شود</a:t>
            </a:r>
            <a:r>
              <a:rPr lang="en-US" sz="2200" dirty="0" smtClean="0">
                <a:solidFill>
                  <a:srgbClr val="0070C0"/>
                </a:solidFill>
                <a:cs typeface="B Nazanin" pitchFamily="2" charset="-78"/>
              </a:rPr>
              <a:t>. </a:t>
            </a:r>
            <a:r>
              <a:rPr lang="fa-IR" sz="2200" dirty="0" smtClean="0">
                <a:solidFill>
                  <a:srgbClr val="0070C0"/>
                </a:solidFill>
                <a:cs typeface="B Nazanin" pitchFamily="2" charset="-78"/>
              </a:rPr>
              <a:t>با تغییر فشار ریگلاژ، میزان فشار دو طرف سیلندر کم یا زیاد می گردد</a:t>
            </a:r>
            <a:r>
              <a:rPr lang="en-US" sz="2200" dirty="0" smtClean="0">
                <a:solidFill>
                  <a:srgbClr val="0070C0"/>
                </a:solidFill>
                <a:cs typeface="B Nazanin" pitchFamily="2" charset="-78"/>
              </a:rPr>
              <a:t>. </a:t>
            </a:r>
            <a:r>
              <a:rPr lang="fa-IR" sz="2200" dirty="0" smtClean="0">
                <a:solidFill>
                  <a:srgbClr val="0070C0"/>
                </a:solidFill>
                <a:cs typeface="B Nazanin" pitchFamily="2" charset="-78"/>
              </a:rPr>
              <a:t>روش دوم کم یا زیاد کردن کورس مسیر حرکت جک هاست</a:t>
            </a:r>
            <a:r>
              <a:rPr lang="en-US" sz="2200" dirty="0" smtClean="0">
                <a:solidFill>
                  <a:srgbClr val="0070C0"/>
                </a:solidFill>
                <a:cs typeface="B Nazanin" pitchFamily="2" charset="-78"/>
              </a:rPr>
              <a:t>. </a:t>
            </a:r>
            <a:br>
              <a:rPr lang="en-US" sz="2200" dirty="0" smtClean="0">
                <a:solidFill>
                  <a:srgbClr val="0070C0"/>
                </a:solidFill>
                <a:cs typeface="B Nazanin" pitchFamily="2" charset="-78"/>
              </a:rPr>
            </a:br>
            <a:r>
              <a:rPr lang="fa-IR" sz="2200" dirty="0" smtClean="0">
                <a:solidFill>
                  <a:srgbClr val="0070C0"/>
                </a:solidFill>
                <a:cs typeface="B Nazanin" pitchFamily="2" charset="-78"/>
              </a:rPr>
              <a:t>با کم یا زیاد کردن این فاصله میزان دور یا نزدیک شدن سیلندرها تنظیم می گردد</a:t>
            </a:r>
            <a:r>
              <a:rPr lang="en-US" sz="2200" dirty="0" smtClean="0">
                <a:solidFill>
                  <a:srgbClr val="0070C0"/>
                </a:solidFill>
                <a:cs typeface="B Nazanin" pitchFamily="2" charset="-78"/>
              </a:rPr>
              <a:t>. </a:t>
            </a:r>
            <a:br>
              <a:rPr lang="en-US" sz="2200" dirty="0" smtClean="0">
                <a:solidFill>
                  <a:srgbClr val="0070C0"/>
                </a:solidFill>
                <a:cs typeface="B Nazanin" pitchFamily="2" charset="-78"/>
              </a:rPr>
            </a:br>
            <a:r>
              <a:rPr lang="fa-IR" sz="2200" dirty="0" smtClean="0">
                <a:solidFill>
                  <a:srgbClr val="0070C0"/>
                </a:solidFill>
                <a:cs typeface="B Nazanin" pitchFamily="2" charset="-78"/>
              </a:rPr>
              <a:t>در انجام این تنظیمات باید دقت شود که سیلندرها با هم تماس نداشته باشند و با هم درگیر نشوند زیرا موجب آسیب دیدن سیلندرها می گردد</a:t>
            </a:r>
            <a:r>
              <a:rPr lang="en-US" sz="2200" dirty="0" smtClean="0">
                <a:solidFill>
                  <a:srgbClr val="0070C0"/>
                </a:solidFill>
                <a:cs typeface="B Nazanin" pitchFamily="2" charset="-78"/>
              </a:rPr>
              <a:t>. </a:t>
            </a:r>
            <a:r>
              <a:rPr lang="fa-IR" sz="2200" dirty="0" smtClean="0">
                <a:solidFill>
                  <a:srgbClr val="0070C0"/>
                </a:solidFill>
                <a:cs typeface="B Nazanin" pitchFamily="2" charset="-78"/>
              </a:rPr>
              <a:t>فاصله سیلندرها باید به حدی باشد که فشار لازم به کاغذ وارد شود</a:t>
            </a:r>
            <a:r>
              <a:rPr lang="en-US" sz="2200" dirty="0" smtClean="0">
                <a:solidFill>
                  <a:srgbClr val="0070C0"/>
                </a:solidFill>
                <a:cs typeface="B Nazanin" pitchFamily="2" charset="-78"/>
              </a:rPr>
              <a:t>. </a:t>
            </a:r>
            <a:r>
              <a:rPr lang="fa-IR" sz="2200" dirty="0" smtClean="0">
                <a:solidFill>
                  <a:srgbClr val="0070C0"/>
                </a:solidFill>
                <a:cs typeface="B Nazanin" pitchFamily="2" charset="-78"/>
              </a:rPr>
              <a:t>تناسب و تعادل فشار سیلندرها در ماشین های سینگل فیسر از نکات مهم و اساسی است</a:t>
            </a:r>
            <a:r>
              <a:rPr lang="en-US" sz="2200" dirty="0" smtClean="0">
                <a:solidFill>
                  <a:srgbClr val="0070C0"/>
                </a:solidFill>
                <a:cs typeface="B Nazanin" pitchFamily="2" charset="-78"/>
              </a:rPr>
              <a:t>. </a:t>
            </a:r>
            <a:r>
              <a:rPr lang="fa-IR" sz="2200" dirty="0" smtClean="0">
                <a:solidFill>
                  <a:srgbClr val="0070C0"/>
                </a:solidFill>
                <a:cs typeface="B Nazanin" pitchFamily="2" charset="-78"/>
              </a:rPr>
              <a:t>یک محصول قابل قبول زمانی از ماشین سینگل فیسر خارج می شود که فشار سیلندرها تنظیم باشد</a:t>
            </a:r>
            <a:r>
              <a:rPr lang="en-US" dirty="0" smtClean="0"/>
              <a:t>.</a:t>
            </a:r>
            <a:endParaRPr lang="fa-IR" dirty="0"/>
          </a:p>
        </p:txBody>
      </p:sp>
    </p:spTree>
  </p:cSld>
  <p:clrMapOvr>
    <a:masterClrMapping/>
  </p:clrMapOvr>
  <p:transition>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57166"/>
            <a:ext cx="7300938" cy="5929354"/>
          </a:xfrm>
        </p:spPr>
        <p:txBody>
          <a:bodyPr>
            <a:normAutofit/>
          </a:bodyPr>
          <a:lstStyle/>
          <a:p>
            <a:pPr algn="r"/>
            <a:r>
              <a:rPr lang="fa-IR" sz="4800" dirty="0" smtClean="0">
                <a:solidFill>
                  <a:srgbClr val="FF0000"/>
                </a:solidFill>
                <a:cs typeface="B Nazanin" pitchFamily="2" charset="-78"/>
              </a:rPr>
              <a:t/>
            </a:r>
            <a:br>
              <a:rPr lang="fa-IR" sz="4800" dirty="0" smtClean="0">
                <a:solidFill>
                  <a:srgbClr val="FF0000"/>
                </a:solidFill>
                <a:cs typeface="B Nazanin" pitchFamily="2" charset="-78"/>
              </a:rPr>
            </a:br>
            <a:r>
              <a:rPr lang="fa-IR" sz="4800" dirty="0" smtClean="0">
                <a:solidFill>
                  <a:srgbClr val="FF0000"/>
                </a:solidFill>
                <a:cs typeface="B Nazanin" pitchFamily="2" charset="-78"/>
              </a:rPr>
              <a:t/>
            </a:r>
            <a:br>
              <a:rPr lang="fa-IR" sz="4800" dirty="0" smtClean="0">
                <a:solidFill>
                  <a:srgbClr val="FF0000"/>
                </a:solidFill>
                <a:cs typeface="B Nazanin" pitchFamily="2" charset="-78"/>
              </a:rPr>
            </a:br>
            <a:endParaRPr lang="fa-IR" sz="2400" dirty="0">
              <a:solidFill>
                <a:srgbClr val="FF0000"/>
              </a:solidFill>
              <a:cs typeface="B Nazanin" pitchFamily="2" charset="-78"/>
            </a:endParaRPr>
          </a:p>
        </p:txBody>
      </p:sp>
      <p:graphicFrame>
        <p:nvGraphicFramePr>
          <p:cNvPr id="3" name="Table 2"/>
          <p:cNvGraphicFramePr>
            <a:graphicFrameLocks noGrp="1"/>
          </p:cNvGraphicFramePr>
          <p:nvPr/>
        </p:nvGraphicFramePr>
        <p:xfrm>
          <a:off x="1214414" y="2928934"/>
          <a:ext cx="6977090" cy="2591750"/>
        </p:xfrm>
        <a:graphic>
          <a:graphicData uri="http://schemas.openxmlformats.org/drawingml/2006/table">
            <a:tbl>
              <a:tblPr rtl="1" firstRow="1" bandRow="1">
                <a:tableStyleId>{5C22544A-7EE6-4342-B048-85BDC9FD1C3A}</a:tableStyleId>
              </a:tblPr>
              <a:tblGrid>
                <a:gridCol w="2325697"/>
                <a:gridCol w="2630157"/>
                <a:gridCol w="2021236"/>
              </a:tblGrid>
              <a:tr h="465471">
                <a:tc>
                  <a:txBody>
                    <a:bodyPr/>
                    <a:lstStyle/>
                    <a:p>
                      <a:pPr algn="ctr" rtl="1"/>
                      <a:r>
                        <a:rPr lang="fa-IR" sz="2400" dirty="0" smtClean="0">
                          <a:cs typeface="B Nazanin" pitchFamily="2" charset="-78"/>
                        </a:rPr>
                        <a:t>نوع نشاسته</a:t>
                      </a:r>
                      <a:endParaRPr lang="fa-IR" sz="2400" dirty="0">
                        <a:cs typeface="B Nazanin" pitchFamily="2" charset="-78"/>
                      </a:endParaRPr>
                    </a:p>
                  </a:txBody>
                  <a:tcPr/>
                </a:tc>
                <a:tc>
                  <a:txBody>
                    <a:bodyPr/>
                    <a:lstStyle/>
                    <a:p>
                      <a:pPr algn="ctr" rtl="1"/>
                      <a:r>
                        <a:rPr lang="fa-IR" sz="2400" dirty="0" smtClean="0">
                          <a:cs typeface="B Nazanin" pitchFamily="2" charset="-78"/>
                        </a:rPr>
                        <a:t>پایداری چسب </a:t>
                      </a:r>
                      <a:endParaRPr lang="fa-IR" sz="2400" dirty="0">
                        <a:cs typeface="B Nazanin" pitchFamily="2" charset="-78"/>
                      </a:endParaRPr>
                    </a:p>
                  </a:txBody>
                  <a:tcPr/>
                </a:tc>
                <a:tc>
                  <a:txBody>
                    <a:bodyPr/>
                    <a:lstStyle/>
                    <a:p>
                      <a:pPr algn="ctr" rtl="1"/>
                      <a:r>
                        <a:rPr lang="fa-IR" sz="2400" dirty="0" smtClean="0">
                          <a:cs typeface="B Nazanin" pitchFamily="2" charset="-78"/>
                        </a:rPr>
                        <a:t>ژلاتینی شدن</a:t>
                      </a:r>
                      <a:endParaRPr lang="fa-IR" sz="2400" dirty="0">
                        <a:cs typeface="B Nazanin" pitchFamily="2" charset="-78"/>
                      </a:endParaRPr>
                    </a:p>
                  </a:txBody>
                  <a:tcPr/>
                </a:tc>
              </a:tr>
              <a:tr h="465471">
                <a:tc>
                  <a:txBody>
                    <a:bodyPr/>
                    <a:lstStyle/>
                    <a:p>
                      <a:pPr algn="ctr" rtl="1"/>
                      <a:r>
                        <a:rPr lang="fa-IR" sz="2400" dirty="0" smtClean="0">
                          <a:solidFill>
                            <a:srgbClr val="7030A0"/>
                          </a:solidFill>
                          <a:cs typeface="B Nazanin" pitchFamily="2" charset="-78"/>
                        </a:rPr>
                        <a:t>ذرت</a:t>
                      </a:r>
                      <a:endParaRPr lang="fa-IR" sz="2400" dirty="0">
                        <a:solidFill>
                          <a:srgbClr val="7030A0"/>
                        </a:solidFill>
                        <a:cs typeface="B Nazanin" pitchFamily="2" charset="-78"/>
                      </a:endParaRPr>
                    </a:p>
                  </a:txBody>
                  <a:tcPr/>
                </a:tc>
                <a:tc>
                  <a:txBody>
                    <a:bodyPr/>
                    <a:lstStyle/>
                    <a:p>
                      <a:pPr algn="ctr" rtl="1"/>
                      <a:r>
                        <a:rPr lang="fa-IR" sz="2400" dirty="0" smtClean="0">
                          <a:solidFill>
                            <a:srgbClr val="7030A0"/>
                          </a:solidFill>
                          <a:cs typeface="B Nazanin" pitchFamily="2" charset="-78"/>
                        </a:rPr>
                        <a:t>بسیار بالا</a:t>
                      </a:r>
                      <a:endParaRPr lang="fa-IR" sz="2400" dirty="0">
                        <a:solidFill>
                          <a:srgbClr val="7030A0"/>
                        </a:solidFill>
                        <a:cs typeface="B Nazanin" pitchFamily="2" charset="-78"/>
                      </a:endParaRPr>
                    </a:p>
                  </a:txBody>
                  <a:tcPr/>
                </a:tc>
                <a:tc>
                  <a:txBody>
                    <a:bodyPr/>
                    <a:lstStyle/>
                    <a:p>
                      <a:pPr algn="ctr" rtl="1"/>
                      <a:r>
                        <a:rPr lang="fa-IR" sz="2400" dirty="0" smtClean="0">
                          <a:solidFill>
                            <a:srgbClr val="7030A0"/>
                          </a:solidFill>
                          <a:cs typeface="B Nazanin" pitchFamily="2" charset="-78"/>
                        </a:rPr>
                        <a:t>کند ، حرارت ملایم</a:t>
                      </a:r>
                      <a:endParaRPr lang="fa-IR" sz="2400" dirty="0">
                        <a:solidFill>
                          <a:srgbClr val="7030A0"/>
                        </a:solidFill>
                        <a:cs typeface="B Nazanin" pitchFamily="2" charset="-78"/>
                      </a:endParaRPr>
                    </a:p>
                  </a:txBody>
                  <a:tcPr/>
                </a:tc>
              </a:tr>
              <a:tr h="837848">
                <a:tc>
                  <a:txBody>
                    <a:bodyPr/>
                    <a:lstStyle/>
                    <a:p>
                      <a:pPr algn="ctr" rtl="1"/>
                      <a:r>
                        <a:rPr lang="fa-IR" sz="2400" dirty="0" smtClean="0">
                          <a:solidFill>
                            <a:srgbClr val="7030A0"/>
                          </a:solidFill>
                          <a:cs typeface="B Nazanin" pitchFamily="2" charset="-78"/>
                        </a:rPr>
                        <a:t>گندم</a:t>
                      </a:r>
                      <a:endParaRPr lang="fa-IR" sz="2400" dirty="0">
                        <a:solidFill>
                          <a:srgbClr val="7030A0"/>
                        </a:solidFill>
                        <a:cs typeface="B Nazanin" pitchFamily="2" charset="-78"/>
                      </a:endParaRPr>
                    </a:p>
                  </a:txBody>
                  <a:tcPr/>
                </a:tc>
                <a:tc>
                  <a:txBody>
                    <a:bodyPr/>
                    <a:lstStyle/>
                    <a:p>
                      <a:pPr algn="ctr" rtl="1"/>
                      <a:r>
                        <a:rPr lang="fa-IR" sz="2400" dirty="0" smtClean="0">
                          <a:solidFill>
                            <a:srgbClr val="7030A0"/>
                          </a:solidFill>
                          <a:cs typeface="B Nazanin" pitchFamily="2" charset="-78"/>
                        </a:rPr>
                        <a:t>حساسیت بالا به حرارت</a:t>
                      </a:r>
                      <a:endParaRPr lang="fa-IR" sz="2400" dirty="0">
                        <a:solidFill>
                          <a:srgbClr val="7030A0"/>
                        </a:solidFill>
                        <a:cs typeface="B Nazanin" pitchFamily="2" charset="-78"/>
                      </a:endParaRPr>
                    </a:p>
                  </a:txBody>
                  <a:tcPr/>
                </a:tc>
                <a:tc>
                  <a:txBody>
                    <a:bodyPr/>
                    <a:lstStyle/>
                    <a:p>
                      <a:pPr algn="ctr" rtl="1"/>
                      <a:r>
                        <a:rPr lang="fa-IR" sz="2400" dirty="0" smtClean="0">
                          <a:solidFill>
                            <a:srgbClr val="7030A0"/>
                          </a:solidFill>
                          <a:cs typeface="B Nazanin" pitchFamily="2" charset="-78"/>
                        </a:rPr>
                        <a:t>کند ، حرارت کمتر</a:t>
                      </a:r>
                      <a:endParaRPr lang="fa-IR" sz="2400" dirty="0">
                        <a:solidFill>
                          <a:srgbClr val="7030A0"/>
                        </a:solidFill>
                        <a:cs typeface="B Nazanin" pitchFamily="2" charset="-78"/>
                      </a:endParaRPr>
                    </a:p>
                  </a:txBody>
                  <a:tcPr/>
                </a:tc>
              </a:tr>
              <a:tr h="465471">
                <a:tc>
                  <a:txBody>
                    <a:bodyPr/>
                    <a:lstStyle/>
                    <a:p>
                      <a:pPr algn="ctr" rtl="1"/>
                      <a:r>
                        <a:rPr lang="fa-IR" sz="2400" dirty="0" smtClean="0">
                          <a:solidFill>
                            <a:srgbClr val="7030A0"/>
                          </a:solidFill>
                          <a:cs typeface="B Nazanin" pitchFamily="2" charset="-78"/>
                        </a:rPr>
                        <a:t>تاپیوکا</a:t>
                      </a:r>
                      <a:endParaRPr lang="fa-IR" sz="2400" dirty="0">
                        <a:solidFill>
                          <a:srgbClr val="7030A0"/>
                        </a:solidFill>
                        <a:cs typeface="B Nazanin" pitchFamily="2" charset="-78"/>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2400" dirty="0" smtClean="0">
                          <a:solidFill>
                            <a:srgbClr val="7030A0"/>
                          </a:solidFill>
                          <a:cs typeface="B Nazanin" pitchFamily="2" charset="-78"/>
                        </a:rPr>
                        <a:t>حساسیت بالا به حرارت</a:t>
                      </a:r>
                    </a:p>
                    <a:p>
                      <a:pPr algn="ctr" rtl="1"/>
                      <a:endParaRPr lang="fa-IR" sz="2400" dirty="0">
                        <a:solidFill>
                          <a:srgbClr val="7030A0"/>
                        </a:solidFill>
                        <a:cs typeface="B Nazanin" pitchFamily="2" charset="-78"/>
                      </a:endParaRPr>
                    </a:p>
                  </a:txBody>
                  <a:tcPr/>
                </a:tc>
                <a:tc>
                  <a:txBody>
                    <a:bodyPr/>
                    <a:lstStyle/>
                    <a:p>
                      <a:pPr algn="ctr" rtl="1"/>
                      <a:r>
                        <a:rPr lang="fa-IR" sz="2400" dirty="0" smtClean="0">
                          <a:solidFill>
                            <a:srgbClr val="7030A0"/>
                          </a:solidFill>
                          <a:cs typeface="B Nazanin" pitchFamily="2" charset="-78"/>
                        </a:rPr>
                        <a:t>حرارت خیلی کم</a:t>
                      </a:r>
                      <a:endParaRPr lang="fa-IR" sz="2400" dirty="0">
                        <a:solidFill>
                          <a:srgbClr val="7030A0"/>
                        </a:solidFill>
                        <a:cs typeface="B Nazanin" pitchFamily="2" charset="-78"/>
                      </a:endParaRPr>
                    </a:p>
                  </a:txBody>
                  <a:tcPr/>
                </a:tc>
              </a:tr>
            </a:tbl>
          </a:graphicData>
        </a:graphic>
      </p:graphicFrame>
      <p:sp>
        <p:nvSpPr>
          <p:cNvPr id="6" name="Rectangle 5"/>
          <p:cNvSpPr/>
          <p:nvPr/>
        </p:nvSpPr>
        <p:spPr>
          <a:xfrm>
            <a:off x="2786050" y="1428736"/>
            <a:ext cx="5072098" cy="461665"/>
          </a:xfrm>
          <a:prstGeom prst="rect">
            <a:avLst/>
          </a:prstGeom>
        </p:spPr>
        <p:txBody>
          <a:bodyPr wrap="square">
            <a:spAutoFit/>
          </a:bodyPr>
          <a:lstStyle/>
          <a:p>
            <a:r>
              <a:rPr lang="fa-IR" sz="2000" b="1" dirty="0" smtClean="0">
                <a:solidFill>
                  <a:srgbClr val="FF0000"/>
                </a:solidFill>
                <a:cs typeface="B Nazanin" pitchFamily="2" charset="-78"/>
              </a:rPr>
              <a:t>* جدول مقایسه ای زلاتینی شدن و پایداری چسب </a:t>
            </a:r>
            <a:r>
              <a:rPr lang="fa-IR" sz="2400" b="1" dirty="0" smtClean="0">
                <a:solidFill>
                  <a:srgbClr val="FF0000"/>
                </a:solidFill>
                <a:cs typeface="B Nazanin" pitchFamily="2" charset="-78"/>
              </a:rPr>
              <a:t>:</a:t>
            </a:r>
            <a:endParaRPr lang="fa-IR" sz="2400" b="1" dirty="0">
              <a:cs typeface="B Nazanin" pitchFamily="2" charset="-78"/>
            </a:endParaRPr>
          </a:p>
        </p:txBody>
      </p:sp>
    </p:spTree>
  </p:cSld>
  <p:clrMapOvr>
    <a:masterClrMapping/>
  </p:clrMapOvr>
  <p:transition>
    <p:wheel spokes="1"/>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85728"/>
            <a:ext cx="7772400" cy="6297634"/>
          </a:xfrm>
        </p:spPr>
        <p:txBody>
          <a:bodyPr>
            <a:normAutofit fontScale="90000"/>
          </a:bodyPr>
          <a:lstStyle/>
          <a:p>
            <a:pPr algn="r">
              <a:lnSpc>
                <a:spcPct val="150000"/>
              </a:lnSpc>
            </a:pPr>
            <a:r>
              <a:rPr lang="fa-IR" b="1" dirty="0" smtClean="0"/>
              <a:t> </a:t>
            </a:r>
            <a:r>
              <a:rPr lang="fa-IR" sz="3100" dirty="0" smtClean="0">
                <a:solidFill>
                  <a:srgbClr val="7030A0"/>
                </a:solidFill>
                <a:cs typeface="B Nazanin" pitchFamily="2" charset="-78"/>
              </a:rPr>
              <a:t>در صنعت كارتن‌سازي ورق اصطلاحا به صفحة مسطح و تا نخورده‌اي از مقواي كنگره‌اي گفته می‌شود كه‌ از مقواسازي خارج شده و هيچ عمليات چاپي بر روي آن صورت نگرفته باشد، اطلاق می‌شود. اين ورق‌ها ممكن است سه لايه، پنج لايه و يا هفت لايه باشد. مهمترين ماشين صنعت كارتن‌سازي همين ماشين ساخت ورق می‌باشد كه خود مجموعه‌اي از ماشين‌آلات كوچكتر بوده كه به صورت سري كار می‌كنند. مهمترين خواص مقاومتي كارتن را بايد در هنگام توليد اين دستگاه كنترل كرد و پارامترهاي اساسي نظير رطوبت كاغذ، حرارت دستگاه، خصوصيات چسب ساخته شده مورد مصرف و قابليت گذر كاغذ فلوتينگ و. . . . . از آن جمله‌اند.</a:t>
            </a:r>
            <a:endParaRPr lang="fa-IR" sz="3100" dirty="0">
              <a:solidFill>
                <a:srgbClr val="7030A0"/>
              </a:solidFill>
              <a:cs typeface="B Nazanin" pitchFamily="2" charset="-78"/>
            </a:endParaRPr>
          </a:p>
        </p:txBody>
      </p:sp>
    </p:spTree>
  </p:cSld>
  <p:clrMapOvr>
    <a:masterClrMapping/>
  </p:clrMapOvr>
  <p:transition>
    <p:dissolv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226196"/>
          </a:xfrm>
        </p:spPr>
        <p:txBody>
          <a:bodyPr>
            <a:noAutofit/>
          </a:bodyPr>
          <a:lstStyle/>
          <a:p>
            <a:pPr algn="r">
              <a:lnSpc>
                <a:spcPct val="150000"/>
              </a:lnSpc>
            </a:pPr>
            <a:r>
              <a:rPr lang="fa-IR" sz="3200" b="1" dirty="0" smtClean="0">
                <a:solidFill>
                  <a:srgbClr val="FF0000"/>
                </a:solidFill>
                <a:cs typeface="B Nazanin" pitchFamily="2" charset="-78"/>
              </a:rPr>
              <a:t>ماشين كنگره‌ساز</a:t>
            </a:r>
            <a:r>
              <a:rPr lang="en-US" sz="3200" b="1" dirty="0" smtClean="0">
                <a:solidFill>
                  <a:srgbClr val="FF0000"/>
                </a:solidFill>
                <a:cs typeface="B Nazanin" pitchFamily="2" charset="-78"/>
              </a:rPr>
              <a:t>:</a:t>
            </a:r>
            <a:r>
              <a:rPr lang="fa-IR" sz="3200" b="1" dirty="0" smtClean="0">
                <a:cs typeface="B Nazanin" pitchFamily="2" charset="-78"/>
              </a:rPr>
              <a:t/>
            </a:r>
            <a:br>
              <a:rPr lang="fa-IR" sz="3200" b="1" dirty="0" smtClean="0">
                <a:cs typeface="B Nazanin" pitchFamily="2" charset="-78"/>
              </a:rPr>
            </a:br>
            <a:r>
              <a:rPr lang="en-US" sz="3200" dirty="0" smtClean="0">
                <a:cs typeface="B Nazanin" pitchFamily="2" charset="-78"/>
              </a:rPr>
              <a:t/>
            </a:r>
            <a:br>
              <a:rPr lang="en-US" sz="3200" dirty="0" smtClean="0">
                <a:cs typeface="B Nazanin" pitchFamily="2" charset="-78"/>
              </a:rPr>
            </a:br>
            <a:r>
              <a:rPr lang="fa-IR" sz="2800" dirty="0" smtClean="0">
                <a:solidFill>
                  <a:srgbClr val="7030A0"/>
                </a:solidFill>
                <a:cs typeface="B Nazanin" pitchFamily="2" charset="-78"/>
              </a:rPr>
              <a:t>مهمترين بخش ماشين مقواسازي، ماشين كنگره‌ساز می‌باشد كه خود شامل دوش بخار، دو سيلندر كنگره‌اي ، سيلندر چسب، سيلندر پاك‌‌كن، تشتك چسب، سيلندر پرس  و محفظه خلاء می‌باشد. </a:t>
            </a:r>
            <a:r>
              <a:rPr lang="en-US" sz="2800" dirty="0" smtClean="0">
                <a:solidFill>
                  <a:srgbClr val="7030A0"/>
                </a:solidFill>
                <a:cs typeface="B Nazanin" pitchFamily="2" charset="-78"/>
              </a:rPr>
              <a:t/>
            </a:r>
            <a:br>
              <a:rPr lang="en-US" sz="2800" dirty="0" smtClean="0">
                <a:solidFill>
                  <a:srgbClr val="7030A0"/>
                </a:solidFill>
                <a:cs typeface="B Nazanin" pitchFamily="2" charset="-78"/>
              </a:rPr>
            </a:br>
            <a:r>
              <a:rPr lang="fa-IR" sz="2800" dirty="0" smtClean="0">
                <a:solidFill>
                  <a:srgbClr val="7030A0"/>
                </a:solidFill>
                <a:cs typeface="B Nazanin" pitchFamily="2" charset="-78"/>
              </a:rPr>
              <a:t>كاغذ فلوتينگ بعد گرم شدن ليگنين و همی‌سلولزهاي آن از دوش بخار گذشته و بعد از بخاردهي ضمن بالا بردن دماي نهايي آن كه ‌اندكي كمتر از 100 درجة سانتیگراد ‌است و نيز افزايش رطوبت و يكنواخت‌‌سازي آن در عرض، از بين دو سيلندر كنگره‌اي كه در خلاف يكديگر می‌چرخند عبور می‌كند.</a:t>
            </a:r>
            <a:endParaRPr lang="fa-IR" sz="2800" dirty="0">
              <a:solidFill>
                <a:srgbClr val="7030A0"/>
              </a:solidFill>
              <a:cs typeface="B Nazanin" pitchFamily="2" charset="-78"/>
            </a:endParaRPr>
          </a:p>
        </p:txBody>
      </p:sp>
    </p:spTree>
  </p:cSld>
  <p:clrMapOvr>
    <a:masterClrMapping/>
  </p:clrMapOvr>
  <p:transition>
    <p:strips/>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71660"/>
            <a:ext cx="7772400" cy="7929618"/>
          </a:xfrm>
        </p:spPr>
        <p:txBody>
          <a:bodyPr>
            <a:normAutofit fontScale="90000"/>
          </a:bodyPr>
          <a:lstStyle/>
          <a:p>
            <a:pPr algn="r">
              <a:lnSpc>
                <a:spcPct val="150000"/>
              </a:lnSpc>
            </a:pPr>
            <a:r>
              <a:rPr lang="fa-IR" sz="2800" b="1" dirty="0" smtClean="0">
                <a:solidFill>
                  <a:srgbClr val="FF0000"/>
                </a:solidFill>
                <a:cs typeface="B Nazanin" pitchFamily="2" charset="-78"/>
              </a:rPr>
              <a:t/>
            </a:r>
            <a:br>
              <a:rPr lang="fa-IR" sz="2800" b="1" dirty="0" smtClean="0">
                <a:solidFill>
                  <a:srgbClr val="FF0000"/>
                </a:solidFill>
                <a:cs typeface="B Nazanin" pitchFamily="2" charset="-78"/>
              </a:rPr>
            </a:br>
            <a:r>
              <a:rPr lang="fa-IR" sz="2800" b="1" dirty="0" smtClean="0">
                <a:solidFill>
                  <a:srgbClr val="FF0000"/>
                </a:solidFill>
                <a:cs typeface="B Nazanin" pitchFamily="2" charset="-78"/>
              </a:rPr>
              <a:t>پيش گرم‌‌كن‌ها </a:t>
            </a:r>
            <a:r>
              <a:rPr lang="en-US" sz="2800" b="1" dirty="0" smtClean="0">
                <a:solidFill>
                  <a:srgbClr val="FF0000"/>
                </a:solidFill>
                <a:cs typeface="B Nazanin" pitchFamily="2" charset="-78"/>
              </a:rPr>
              <a:t>:</a:t>
            </a:r>
            <a:r>
              <a:rPr lang="fa-IR" sz="3600" b="1" dirty="0" smtClean="0">
                <a:solidFill>
                  <a:srgbClr val="FF0000"/>
                </a:solidFill>
                <a:cs typeface="B Nazanin" pitchFamily="2" charset="-78"/>
              </a:rPr>
              <a:t/>
            </a:r>
            <a:br>
              <a:rPr lang="fa-IR" sz="3600" b="1" dirty="0" smtClean="0">
                <a:solidFill>
                  <a:srgbClr val="FF0000"/>
                </a:solidFill>
                <a:cs typeface="B Nazanin" pitchFamily="2" charset="-78"/>
              </a:rPr>
            </a:br>
            <a:r>
              <a:rPr lang="en-US" sz="3600" dirty="0" smtClean="0">
                <a:solidFill>
                  <a:srgbClr val="7030A0"/>
                </a:solidFill>
                <a:cs typeface="B Nazanin" pitchFamily="2" charset="-78"/>
              </a:rPr>
              <a:t/>
            </a:r>
            <a:br>
              <a:rPr lang="en-US" sz="3600" dirty="0" smtClean="0">
                <a:solidFill>
                  <a:srgbClr val="7030A0"/>
                </a:solidFill>
                <a:cs typeface="B Nazanin" pitchFamily="2" charset="-78"/>
              </a:rPr>
            </a:br>
            <a:r>
              <a:rPr lang="fa-IR" sz="2700" dirty="0" smtClean="0">
                <a:solidFill>
                  <a:srgbClr val="7030A0"/>
                </a:solidFill>
                <a:cs typeface="B Nazanin" pitchFamily="2" charset="-78"/>
              </a:rPr>
              <a:t>گاهي كاغذهاي فلوتينگ و لاينر مورد استفاده داراي رطوبتي بيشتر از حالت نرمال (10% تا 6) می‌باشند كه در اين حالت كاغذ را قبل از ورود به ماشين كنگره‌ساز گرم می‌كنند تا رطوبت آن كاهش يابد و در مواقعي نيز درصد رطوبت كاغذ در عرض آن يكسان نيست و حرارت دادن آن در پيش گرم‌‌كن‌ها اين نقيصه را نيز جبران می‌كنند.</a:t>
            </a:r>
            <a:r>
              <a:rPr lang="fa-IR" sz="3600" dirty="0" smtClean="0">
                <a:solidFill>
                  <a:srgbClr val="7030A0"/>
                </a:solidFill>
                <a:cs typeface="B Nazanin" pitchFamily="2" charset="-78"/>
              </a:rPr>
              <a:t/>
            </a:r>
            <a:br>
              <a:rPr lang="fa-IR" sz="3600" dirty="0" smtClean="0">
                <a:solidFill>
                  <a:srgbClr val="7030A0"/>
                </a:solidFill>
                <a:cs typeface="B Nazanin" pitchFamily="2" charset="-78"/>
              </a:rPr>
            </a:br>
            <a:r>
              <a:rPr lang="fa-IR" sz="3100" dirty="0" smtClean="0">
                <a:solidFill>
                  <a:srgbClr val="00B050"/>
                </a:solidFill>
                <a:cs typeface="B Nazanin" pitchFamily="2" charset="-78"/>
              </a:rPr>
              <a:t>همچنين براي راحت‌‌تر كردن فرايند كنگره‌اي كردن ،كاغذ را حرارت می‌دهند تا ليگنين و همی‌سلولزهای موجود در كاغذ نرم شود و كاغذ فلوتينگ در لابه‌لاي سيلندرهاي موج‌دار به‌راحتي شكل‌‌پذير باشد. </a:t>
            </a:r>
            <a:endParaRPr lang="fa-IR" sz="3100" dirty="0">
              <a:solidFill>
                <a:srgbClr val="00B050"/>
              </a:solidFill>
              <a:cs typeface="B Nazanin" pitchFamily="2" charset="-78"/>
            </a:endParaRPr>
          </a:p>
        </p:txBody>
      </p:sp>
    </p:spTree>
  </p:cSld>
  <p:clrMapOvr>
    <a:masterClrMapping/>
  </p:clrMapOvr>
  <p:transition>
    <p:diamond/>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560366"/>
            <a:ext cx="7772400" cy="6297634"/>
          </a:xfrm>
        </p:spPr>
        <p:txBody>
          <a:bodyPr>
            <a:normAutofit fontScale="90000"/>
          </a:bodyPr>
          <a:lstStyle/>
          <a:p>
            <a:pPr algn="r">
              <a:lnSpc>
                <a:spcPct val="150000"/>
              </a:lnSpc>
            </a:pPr>
            <a:r>
              <a:rPr lang="fa-IR" sz="3600" dirty="0" smtClean="0">
                <a:solidFill>
                  <a:srgbClr val="0070C0"/>
                </a:solidFill>
                <a:cs typeface="B Nazanin" pitchFamily="2" charset="-78"/>
              </a:rPr>
              <a:t>نيروي حركت كاغذ ضمن اصطكاك بين كاغذ و سيلندرهاي كنگره‌اي، خلاءاي است كه بعد از عبور كاغذ از بين سيلندرهاي كنگره‌اي، آن را به طرف بيرون می‌كشد. عمق شيارهايي كه برروي اين غلطك‌ها ايجاد شده‌اند بايد مساوي هم و در همديگر نشست كنند. الگوي فلوت كه با حروف </a:t>
            </a:r>
            <a:r>
              <a:rPr lang="en-US" sz="3600" dirty="0" smtClean="0">
                <a:solidFill>
                  <a:srgbClr val="0070C0"/>
                </a:solidFill>
                <a:cs typeface="B Nazanin" pitchFamily="2" charset="-78"/>
              </a:rPr>
              <a:t>A</a:t>
            </a:r>
            <a:r>
              <a:rPr lang="fa-IR" sz="3600" dirty="0" smtClean="0">
                <a:solidFill>
                  <a:srgbClr val="0070C0"/>
                </a:solidFill>
                <a:cs typeface="B Nazanin" pitchFamily="2" charset="-78"/>
              </a:rPr>
              <a:t> و</a:t>
            </a:r>
            <a:r>
              <a:rPr lang="en-US" sz="3600" dirty="0" smtClean="0">
                <a:solidFill>
                  <a:srgbClr val="0070C0"/>
                </a:solidFill>
                <a:cs typeface="B Nazanin" pitchFamily="2" charset="-78"/>
              </a:rPr>
              <a:t>B </a:t>
            </a:r>
            <a:r>
              <a:rPr lang="fa-IR" sz="3600" dirty="0" smtClean="0">
                <a:solidFill>
                  <a:srgbClr val="0070C0"/>
                </a:solidFill>
                <a:cs typeface="B Nazanin" pitchFamily="2" charset="-78"/>
              </a:rPr>
              <a:t> و  </a:t>
            </a:r>
            <a:r>
              <a:rPr lang="en-US" sz="3600" dirty="0" smtClean="0">
                <a:solidFill>
                  <a:srgbClr val="0070C0"/>
                </a:solidFill>
                <a:cs typeface="B Nazanin" pitchFamily="2" charset="-78"/>
              </a:rPr>
              <a:t>C</a:t>
            </a:r>
            <a:r>
              <a:rPr lang="fa-IR" sz="3600" dirty="0" smtClean="0">
                <a:solidFill>
                  <a:srgbClr val="0070C0"/>
                </a:solidFill>
                <a:cs typeface="B Nazanin" pitchFamily="2" charset="-78"/>
              </a:rPr>
              <a:t>و</a:t>
            </a:r>
            <a:r>
              <a:rPr lang="en-US" sz="3600" dirty="0" smtClean="0">
                <a:solidFill>
                  <a:srgbClr val="0070C0"/>
                </a:solidFill>
                <a:cs typeface="B Nazanin" pitchFamily="2" charset="-78"/>
              </a:rPr>
              <a:t>E </a:t>
            </a:r>
            <a:r>
              <a:rPr lang="fa-IR" sz="3600" dirty="0" smtClean="0">
                <a:solidFill>
                  <a:srgbClr val="0070C0"/>
                </a:solidFill>
                <a:cs typeface="B Nazanin" pitchFamily="2" charset="-78"/>
              </a:rPr>
              <a:t> بیان می شود، دقيقا به ارتفاع و عمق اين شيارها در سيلندرهاي كنگره‌اي بستگي دارد كه كاغذ فلوتينگ در لابه‌لاي آنها تحت فشار و حرارت شكل می‌گيرد. </a:t>
            </a:r>
            <a:r>
              <a:rPr lang="en-US" dirty="0" smtClean="0"/>
              <a:t/>
            </a:r>
            <a:br>
              <a:rPr lang="en-US" dirty="0" smtClean="0"/>
            </a:br>
            <a:endParaRPr lang="fa-IR" dirty="0"/>
          </a:p>
        </p:txBody>
      </p:sp>
    </p:spTree>
  </p:cSld>
  <p:clrMapOvr>
    <a:masterClrMapping/>
  </p:clrMapOvr>
  <p:transition>
    <p:plus/>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226196"/>
          </a:xfrm>
        </p:spPr>
        <p:txBody>
          <a:bodyPr>
            <a:normAutofit/>
          </a:bodyPr>
          <a:lstStyle/>
          <a:p>
            <a:pPr algn="r"/>
            <a:r>
              <a:rPr lang="fa-IR" sz="2700" dirty="0" smtClean="0">
                <a:solidFill>
                  <a:srgbClr val="7030A0"/>
                </a:solidFill>
                <a:cs typeface="B Nazanin" pitchFamily="2" charset="-78"/>
              </a:rPr>
              <a:t>فاكتورهاي زيادي در كيفيت توليد مقواي تك رويه موثرند كه ‌اپراتور اين قسمت بايد به تمامی ‌آنها توجه كند و ضمن اينكه خود او بايد از تيزهوشي ذاتي برخوردار باشد، بايد نسبت به شناخت خصوصيات كاغذ و ويژگي‌هاي دوگانة آن اطلاعاتي به او داد. كاغذهاي مورد استفاده در ماشين مقواسازي تقريبا در تمامی ‌قسمت‌‌ها تحت كشش هستند، بنابراين مقاومت به كشش و مقاومت به پارگي از مهمترين فاكتورهاي كاغذ موثر در روند توليد می‌باشند. </a:t>
            </a:r>
            <a:r>
              <a:rPr lang="en-US" sz="2700" dirty="0" smtClean="0">
                <a:solidFill>
                  <a:srgbClr val="7030A0"/>
                </a:solidFill>
                <a:cs typeface="B Nazanin" pitchFamily="2" charset="-78"/>
              </a:rPr>
              <a:t/>
            </a:r>
            <a:br>
              <a:rPr lang="en-US" sz="2700" dirty="0" smtClean="0">
                <a:solidFill>
                  <a:srgbClr val="7030A0"/>
                </a:solidFill>
                <a:cs typeface="B Nazanin" pitchFamily="2" charset="-78"/>
              </a:rPr>
            </a:br>
            <a:r>
              <a:rPr lang="fa-IR" sz="2700" dirty="0" smtClean="0">
                <a:solidFill>
                  <a:srgbClr val="7030A0"/>
                </a:solidFill>
                <a:cs typeface="B Nazanin" pitchFamily="2" charset="-78"/>
              </a:rPr>
              <a:t>تمامی‌سيلندرهاي موجود در دستگاه كنگره‌ساز بايد نسبت به هم فواصل مساوي  در طول داشته باشند و اين فواصل با دقت بسيار بالايي تنظيم می‌شوند. لازم به يادآوري است كه دما در مجموعة كنگره‌ساز 190-160 درجة سانتيگراد است و دماي پايين‌‌تر از آن علاوه بر شكل‌گيري ناقص كنگره موجب پيوند ناقص چسبندگي بين كنگره و لاينر می‌گردد.</a:t>
            </a:r>
            <a:r>
              <a:rPr lang="en-US" dirty="0" smtClean="0"/>
              <a:t/>
            </a:r>
            <a:br>
              <a:rPr lang="en-US" dirty="0" smtClean="0"/>
            </a:br>
            <a:endParaRPr lang="fa-IR" dirty="0"/>
          </a:p>
        </p:txBody>
      </p:sp>
    </p:spTree>
  </p:cSld>
  <p:clrMapOvr>
    <a:masterClrMapping/>
  </p:clrMapOvr>
  <p:transition>
    <p:wipe dir="d"/>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297634"/>
          </a:xfrm>
        </p:spPr>
        <p:txBody>
          <a:bodyPr>
            <a:normAutofit/>
          </a:bodyPr>
          <a:lstStyle/>
          <a:p>
            <a:pPr algn="r"/>
            <a:r>
              <a:rPr lang="fa-IR" sz="2700" dirty="0" smtClean="0">
                <a:cs typeface="B Nazanin" pitchFamily="2" charset="-78"/>
              </a:rPr>
              <a:t>نيرويي كه باعث می‌شود تا مقوا بر روي پليت‌‌ها حركت كند، تسمه‌اي نسوز است كه سرتاسر مقوا را می‌پوشاند و در واقع مقوا بين تسمه و پليت‌‌ها است و تسمه با اندك فشاري بر روي مقوا و حركت به سمت جلو توسط موتور الكتريكي، مقوا را به سمت جلو می‌كشد. فشاري كه تسمه به ورق وارد می‌كند كنترل شده ‌است و به علت اينكه مساحت تحت فشار زياد است، له‌شدگي در ورق روي نمی‌دهد. </a:t>
            </a:r>
            <a:br>
              <a:rPr lang="fa-IR" sz="2700" dirty="0" smtClean="0">
                <a:cs typeface="B Nazanin" pitchFamily="2" charset="-78"/>
              </a:rPr>
            </a:br>
            <a:r>
              <a:rPr lang="en-US" sz="2700" dirty="0" smtClean="0">
                <a:cs typeface="B Nazanin" pitchFamily="2" charset="-78"/>
              </a:rPr>
              <a:t/>
            </a:r>
            <a:br>
              <a:rPr lang="en-US" sz="2700" dirty="0" smtClean="0">
                <a:cs typeface="B Nazanin" pitchFamily="2" charset="-78"/>
              </a:rPr>
            </a:br>
            <a:r>
              <a:rPr lang="fa-IR" sz="2700" dirty="0" smtClean="0">
                <a:cs typeface="B Nazanin" pitchFamily="2" charset="-78"/>
              </a:rPr>
              <a:t>پهنای تسمه دورو كننده ‌اندكي بيشتر از عرض مقواي توليدي بوده و طول آن نيز بستگي به تعداد پليت‌‌ها دارد. جنس تسمه‌ از الياف نسوز است كه در تمامی‌سطح آن مانند توري ميز فوردينير داراي منافذي است كه رطوبت تبخير شده‌ از مقوا را در خود جاي داده و طي گردش متوالي، اين بخار آب را به محيط می‌رساند. نظافت ماهيانه تسمه‌ها بسيار لازم و توصيه شده ‌است و شستشوي آن حتما بايد با آب شيرين صورت گيرد. </a:t>
            </a:r>
            <a:r>
              <a:rPr lang="en-US" dirty="0" smtClean="0"/>
              <a:t/>
            </a:r>
            <a:br>
              <a:rPr lang="en-US" dirty="0" smtClean="0"/>
            </a:br>
            <a:endParaRPr lang="fa-IR" dirty="0"/>
          </a:p>
        </p:txBody>
      </p:sp>
    </p:spTree>
  </p:cSld>
  <p:clrMapOvr>
    <a:masterClrMapping/>
  </p:clrMapOvr>
  <p:transition>
    <p:diamond/>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154758"/>
          </a:xfrm>
        </p:spPr>
        <p:txBody>
          <a:bodyPr>
            <a:normAutofit/>
          </a:bodyPr>
          <a:lstStyle/>
          <a:p>
            <a:pPr algn="r">
              <a:lnSpc>
                <a:spcPct val="150000"/>
              </a:lnSpc>
            </a:pPr>
            <a:r>
              <a:rPr lang="fa-IR" sz="3600" dirty="0" smtClean="0">
                <a:cs typeface="B Nazanin" pitchFamily="2" charset="-78"/>
              </a:rPr>
              <a:t>در قسمت ورودي دو رو كننده، در مجاورت اولين پليت، پمپ روغني است كه‌اسپري روغن را بر روي لاينر رويه ‌انجام می‌دهد. اين لاينر در تماس مستقيم با پليت‌‌ها است و چون لاية رويي كارتن است، اسپري روغن روي آن سبب براقيت و نيز افزايش كيفيت چاپ شده و نفوذپذيري كارتن را در برابر رطوبت كاهش می‌يابد.</a:t>
            </a:r>
            <a:endParaRPr lang="fa-IR" sz="3600" dirty="0">
              <a:cs typeface="B Nazanin" pitchFamily="2" charset="-78"/>
            </a:endParaRPr>
          </a:p>
        </p:txBody>
      </p:sp>
    </p:spTree>
  </p:cSld>
  <p:clrMapOvr>
    <a:masterClrMapping/>
  </p:clrMapOvr>
  <p:transition>
    <p:wheel spokes="2"/>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69072"/>
          </a:xfrm>
        </p:spPr>
        <p:txBody>
          <a:bodyPr>
            <a:normAutofit fontScale="90000"/>
          </a:bodyPr>
          <a:lstStyle/>
          <a:p>
            <a:pPr algn="r">
              <a:lnSpc>
                <a:spcPct val="150000"/>
              </a:lnSpc>
            </a:pPr>
            <a:r>
              <a:rPr lang="fa-IR" sz="2800" b="1" dirty="0" smtClean="0">
                <a:cs typeface="B Nazanin" pitchFamily="2" charset="-78"/>
              </a:rPr>
              <a:t> </a:t>
            </a:r>
            <a:r>
              <a:rPr lang="fa-IR" sz="4400" b="1" dirty="0" smtClean="0">
                <a:solidFill>
                  <a:srgbClr val="FF0000"/>
                </a:solidFill>
                <a:cs typeface="B Nazanin" pitchFamily="2" charset="-78"/>
              </a:rPr>
              <a:t>برش‌زن طول و خط تازن :</a:t>
            </a:r>
            <a:r>
              <a:rPr lang="fa-IR" sz="2800" b="1" dirty="0" smtClean="0">
                <a:solidFill>
                  <a:srgbClr val="FF0000"/>
                </a:solidFill>
                <a:cs typeface="B Nazanin" pitchFamily="2" charset="-78"/>
              </a:rPr>
              <a:t/>
            </a:r>
            <a:br>
              <a:rPr lang="fa-IR" sz="2800" b="1" dirty="0" smtClean="0">
                <a:solidFill>
                  <a:srgbClr val="FF0000"/>
                </a:solidFill>
                <a:cs typeface="B Nazanin" pitchFamily="2" charset="-78"/>
              </a:rPr>
            </a:br>
            <a:r>
              <a:rPr lang="en-US" sz="2800" dirty="0" smtClean="0">
                <a:cs typeface="B Nazanin" pitchFamily="2" charset="-78"/>
              </a:rPr>
              <a:t/>
            </a:r>
            <a:br>
              <a:rPr lang="en-US" sz="2800" dirty="0" smtClean="0">
                <a:cs typeface="B Nazanin" pitchFamily="2" charset="-78"/>
              </a:rPr>
            </a:br>
            <a:r>
              <a:rPr lang="fa-IR" sz="2800" dirty="0" smtClean="0">
                <a:cs typeface="B Nazanin" pitchFamily="2" charset="-78"/>
              </a:rPr>
              <a:t>برش زدن طولي و خط تا زدن همزمان در يك دستگاه رخ می‌دهد و اين دستگاه كه ‌اصطلاحا اسليتر نام دارد، از دو شافت كه در خلاف جهت هم می‌چرخند و نيروي محرك خود را از يك موتور مجزا می‌گيرند، تشكيل شده ‌است. مجموعه‌اي از چاقو و خط‌‌انداز كه به صورت دايره هستند و ‌اين شافت‌‌ها در داخل آنها قرار می‌گيرد. در حقيقت قسمت اعظم مشخصات ابعادي كارتن در حال ساخت در اين قسمت را اعمال می‌کنند (ابعاد ارتفاع، درب‌‌ها، عرض شيت).خط‌‌اندازها قله فلوت را در مكان تعريف شده له می‌كنند و كارتن دراين ناحيه بدون شكستگي فلوت براحتي تا می‌خورد.</a:t>
            </a:r>
            <a:endParaRPr lang="fa-IR" sz="2800" dirty="0">
              <a:cs typeface="B Nazanin" pitchFamily="2" charset="-78"/>
            </a:endParaRPr>
          </a:p>
        </p:txBody>
      </p:sp>
    </p:spTree>
  </p:cSld>
  <p:clrMapOvr>
    <a:masterClrMapping/>
  </p:clrMapOvr>
  <p:transition>
    <p:wheel spokes="3"/>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631804"/>
            <a:ext cx="7772400" cy="6226196"/>
          </a:xfrm>
        </p:spPr>
        <p:txBody>
          <a:bodyPr>
            <a:normAutofit fontScale="90000"/>
          </a:bodyPr>
          <a:lstStyle/>
          <a:p>
            <a:pPr algn="r"/>
            <a:r>
              <a:rPr lang="fa-IR" sz="3100" b="1" dirty="0" smtClean="0">
                <a:cs typeface="B Nazanin" pitchFamily="2" charset="-78"/>
              </a:rPr>
              <a:t> </a:t>
            </a:r>
            <a:r>
              <a:rPr lang="fa-IR" sz="3600" b="1" dirty="0" smtClean="0">
                <a:solidFill>
                  <a:srgbClr val="FF0000"/>
                </a:solidFill>
                <a:cs typeface="B Nazanin" pitchFamily="2" charset="-78"/>
              </a:rPr>
              <a:t>برش‌زن طول :</a:t>
            </a:r>
            <a:r>
              <a:rPr lang="fa-IR" sz="3100" b="1" dirty="0" smtClean="0">
                <a:cs typeface="B Nazanin" pitchFamily="2" charset="-78"/>
              </a:rPr>
              <a:t/>
            </a:r>
            <a:br>
              <a:rPr lang="fa-IR" sz="3100" b="1" dirty="0" smtClean="0">
                <a:cs typeface="B Nazanin" pitchFamily="2" charset="-78"/>
              </a:rPr>
            </a:br>
            <a:r>
              <a:rPr lang="en-US" sz="3100" dirty="0" smtClean="0">
                <a:cs typeface="B Nazanin" pitchFamily="2" charset="-78"/>
              </a:rPr>
              <a:t/>
            </a:r>
            <a:br>
              <a:rPr lang="en-US" sz="3100" dirty="0" smtClean="0">
                <a:cs typeface="B Nazanin" pitchFamily="2" charset="-78"/>
              </a:rPr>
            </a:br>
            <a:r>
              <a:rPr lang="fa-IR" sz="3100" dirty="0" smtClean="0">
                <a:cs typeface="B Nazanin" pitchFamily="2" charset="-78"/>
              </a:rPr>
              <a:t>اين قسمت از ماشين مقواسازي كه ‌اصطلاحا كاتاف نام دارد، از دو شافت كه مانند اسليتر در خلاف جهت يكديگر می‌چرخند و در طول هر كدام از آنها يك تيغه فولادي قرار دارد،  تشكيل شده ‌است. با قرار گرفتن اين تيغه‌ها روي يكديگر، مقواي بين آنها بريده می‌شود. در صورت وجود چهار شافت كه به صورت مطبق قرار دارند، ماشين قادر به توليد همزمان دو سفارش با اندازه‌هاي مختلف می‌باشد. با قرار دادن چرخ كوچك و متحركي كه بعد از اسليتر و قبل از كاتاف بر روي مقوا در حال ساخت قرار دارد و با استفاده‌ از محاسبات محيطي چرخ مذكور اندازة دقيق به كاتاف داده شده و در طول مناسب شيت مقوا قطع خواهد شد. در كاتاف‌‌هاي مطبق اين سيستم به صورت مجزا عمل می‌كند. رعايت نكات فني در حفظ و نگهداري از تيغه‌هاي كاتاف بسيار مهم می‌باشد.</a:t>
            </a:r>
            <a:r>
              <a:rPr lang="fa-IR" dirty="0" smtClean="0"/>
              <a:t>  </a:t>
            </a:r>
            <a:r>
              <a:rPr lang="en-US" dirty="0" smtClean="0"/>
              <a:t/>
            </a:r>
            <a:br>
              <a:rPr lang="en-US" dirty="0" smtClean="0"/>
            </a:br>
            <a:endParaRPr lang="fa-IR" dirty="0"/>
          </a:p>
        </p:txBody>
      </p:sp>
    </p:spTree>
  </p:cSld>
  <p:clrMapOvr>
    <a:masterClrMapping/>
  </p:clrMapOvr>
  <p:transition>
    <p:wheel spokes="2"/>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583362"/>
          </a:xfrm>
        </p:spPr>
        <p:txBody>
          <a:bodyPr>
            <a:normAutofit fontScale="90000"/>
          </a:bodyPr>
          <a:lstStyle/>
          <a:p>
            <a:pPr algn="r">
              <a:lnSpc>
                <a:spcPct val="150000"/>
              </a:lnSpc>
            </a:pPr>
            <a:r>
              <a:rPr lang="fa-IR" b="1" dirty="0" smtClean="0"/>
              <a:t> </a:t>
            </a:r>
            <a:r>
              <a:rPr lang="fa-IR" b="1" dirty="0" smtClean="0">
                <a:solidFill>
                  <a:srgbClr val="FF0000"/>
                </a:solidFill>
                <a:cs typeface="B Nazanin" pitchFamily="2" charset="-78"/>
              </a:rPr>
              <a:t>جمع‌كن ورق‌‌ها:</a:t>
            </a:r>
            <a:r>
              <a:rPr lang="en-US" sz="3600" dirty="0" smtClean="0">
                <a:cs typeface="B Nazanin" pitchFamily="2" charset="-78"/>
              </a:rPr>
              <a:t/>
            </a:r>
            <a:br>
              <a:rPr lang="en-US" sz="3600" dirty="0" smtClean="0">
                <a:cs typeface="B Nazanin" pitchFamily="2" charset="-78"/>
              </a:rPr>
            </a:br>
            <a:r>
              <a:rPr lang="fa-IR" sz="3600" dirty="0" smtClean="0">
                <a:cs typeface="B Nazanin" pitchFamily="2" charset="-78"/>
              </a:rPr>
              <a:t>جمع‌كن ورق‌ها آخرين قسمت در ماشين مقواسازي هستند كه‌ از چندين تسمه‌هاي پهن تشكيل شده كه ورق‌ها را روي هم انباشته كرده و فرايند جمع‌آوري آنها را توسط اپراتور تسهيل می‌كند. البته در ماشين‌‌هاي مقواسازي امروزي و مدرن تغيراتي شگرف در اين قسمت داده شده ‌است كه بدون نياز به اپراتور، ورق‌هاي ساخته شده با استفاده‌ از استكر و نوار نقاله مستقيما به طرف ماشين‌‌هاي چاپ حركت می‌كنند.</a:t>
            </a:r>
            <a:r>
              <a:rPr lang="en-US" dirty="0" smtClean="0"/>
              <a:t/>
            </a:r>
            <a:br>
              <a:rPr lang="en-US" dirty="0" smtClean="0"/>
            </a:br>
            <a:endParaRPr lang="fa-IR" dirty="0"/>
          </a:p>
        </p:txBody>
      </p:sp>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571480"/>
            <a:ext cx="7772400" cy="4857784"/>
          </a:xfrm>
        </p:spPr>
        <p:txBody>
          <a:bodyPr>
            <a:noAutofit/>
          </a:bodyPr>
          <a:lstStyle/>
          <a:p>
            <a:pPr algn="r">
              <a:lnSpc>
                <a:spcPct val="150000"/>
              </a:lnSpc>
            </a:pPr>
            <a:r>
              <a:rPr lang="fa-IR" sz="3600" b="1" dirty="0" smtClean="0">
                <a:cs typeface="B Nazanin" pitchFamily="2" charset="-78"/>
              </a:rPr>
              <a:t> </a:t>
            </a:r>
            <a:r>
              <a:rPr lang="fa-IR" sz="4800" b="1" dirty="0" smtClean="0">
                <a:solidFill>
                  <a:srgbClr val="FF0000"/>
                </a:solidFill>
                <a:cs typeface="B Nazanin" pitchFamily="2" charset="-78"/>
              </a:rPr>
              <a:t>ژلاتینی شدن </a:t>
            </a:r>
            <a:r>
              <a:rPr lang="fa-IR" sz="4800" b="1" dirty="0" smtClean="0">
                <a:cs typeface="B Nazanin" pitchFamily="2" charset="-78"/>
              </a:rPr>
              <a:t>(</a:t>
            </a:r>
            <a:r>
              <a:rPr lang="yo-NG" sz="4800" b="1" dirty="0" smtClean="0">
                <a:solidFill>
                  <a:srgbClr val="7030A0"/>
                </a:solidFill>
                <a:cs typeface="B Nazanin" pitchFamily="2" charset="-78"/>
              </a:rPr>
              <a:t>Gelatinization</a:t>
            </a:r>
            <a:r>
              <a:rPr lang="yo-NG" sz="4800" b="1" dirty="0" smtClean="0">
                <a:cs typeface="B Nazanin" pitchFamily="2" charset="-78"/>
              </a:rPr>
              <a:t> </a:t>
            </a:r>
            <a:r>
              <a:rPr lang="fa-IR" sz="4800" b="1" dirty="0" smtClean="0">
                <a:cs typeface="B Nazanin" pitchFamily="2" charset="-78"/>
              </a:rPr>
              <a:t>)</a:t>
            </a:r>
            <a:r>
              <a:rPr lang="fa-IR" sz="3600" b="1" dirty="0" smtClean="0">
                <a:cs typeface="B Nazanin" pitchFamily="2" charset="-78"/>
              </a:rPr>
              <a:t/>
            </a:r>
            <a:br>
              <a:rPr lang="fa-IR" sz="3600" b="1" dirty="0" smtClean="0">
                <a:cs typeface="B Nazanin" pitchFamily="2" charset="-78"/>
              </a:rPr>
            </a:br>
            <a:r>
              <a:rPr lang="fa-IR" sz="2800" dirty="0" smtClean="0">
                <a:cs typeface="B Nazanin" pitchFamily="2" charset="-78"/>
              </a:rPr>
              <a:t>اگر حرارت زیاد بالا باشد فرایند ژلاتینی شدن ( یا به اختصار ژله</a:t>
            </a:r>
            <a:br>
              <a:rPr lang="fa-IR" sz="2800" dirty="0" smtClean="0">
                <a:cs typeface="B Nazanin" pitchFamily="2" charset="-78"/>
              </a:rPr>
            </a:br>
            <a:r>
              <a:rPr lang="fa-IR" sz="2800" dirty="0" smtClean="0">
                <a:cs typeface="B Nazanin" pitchFamily="2" charset="-78"/>
              </a:rPr>
              <a:t>شدن ) به تاخیر می افتد و ممکن است مشکل پیوند بین کاغذها</a:t>
            </a:r>
            <a:br>
              <a:rPr lang="fa-IR" sz="2800" dirty="0" smtClean="0">
                <a:cs typeface="B Nazanin" pitchFamily="2" charset="-78"/>
              </a:rPr>
            </a:br>
            <a:r>
              <a:rPr lang="fa-IR" sz="2800" dirty="0" smtClean="0">
                <a:cs typeface="B Nazanin" pitchFamily="2" charset="-78"/>
              </a:rPr>
              <a:t>بوجود آمده و سرعت خط تولید کاهش یابد . همچنین اگر حرارت</a:t>
            </a:r>
            <a:br>
              <a:rPr lang="fa-IR" sz="2800" dirty="0" smtClean="0">
                <a:cs typeface="B Nazanin" pitchFamily="2" charset="-78"/>
              </a:rPr>
            </a:br>
            <a:r>
              <a:rPr lang="fa-IR" sz="2800" dirty="0" smtClean="0">
                <a:cs typeface="B Nazanin" pitchFamily="2" charset="-78"/>
              </a:rPr>
              <a:t>خیلی کم باشد ژله شدن پیش از موعود رخ می دهد که سبب تشکیل</a:t>
            </a:r>
            <a:br>
              <a:rPr lang="fa-IR" sz="2800" dirty="0" smtClean="0">
                <a:cs typeface="B Nazanin" pitchFamily="2" charset="-78"/>
              </a:rPr>
            </a:br>
            <a:r>
              <a:rPr lang="fa-IR" sz="2800" dirty="0" smtClean="0">
                <a:cs typeface="B Nazanin" pitchFamily="2" charset="-78"/>
              </a:rPr>
              <a:t>پیوند بسیار ضعیف خواهد شد.</a:t>
            </a:r>
            <a:endParaRPr lang="fa-IR" sz="2800" dirty="0">
              <a:cs typeface="B Nazanin" pitchFamily="2" charset="-78"/>
            </a:endParaRPr>
          </a:p>
        </p:txBody>
      </p:sp>
    </p:spTree>
  </p:cSld>
  <p:clrMapOvr>
    <a:masterClrMapping/>
  </p:clrMapOvr>
  <p:transition>
    <p:diamond/>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a:bodyPr>
          <a:lstStyle/>
          <a:p>
            <a:r>
              <a:rPr lang="fa-IR" sz="5400" dirty="0" smtClean="0">
                <a:solidFill>
                  <a:srgbClr val="FFFF00"/>
                </a:solidFill>
                <a:cs typeface="B Nazanin" pitchFamily="2" charset="-78"/>
              </a:rPr>
              <a:t>نکاتی درمورد چاپ</a:t>
            </a:r>
            <a:endParaRPr lang="fa-IR" sz="5400" dirty="0">
              <a:solidFill>
                <a:srgbClr val="FFFF00"/>
              </a:solidFill>
              <a:cs typeface="B Nazanin" pitchFamily="2" charset="-78"/>
            </a:endParaRPr>
          </a:p>
        </p:txBody>
      </p:sp>
    </p:spTree>
  </p:cSld>
  <p:clrMapOvr>
    <a:masterClrMapping/>
  </p:clrMapOvr>
  <p:transition>
    <p:split orient="vert"/>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214290"/>
            <a:ext cx="7772400" cy="7500990"/>
          </a:xfrm>
        </p:spPr>
        <p:txBody>
          <a:bodyPr>
            <a:normAutofit fontScale="90000"/>
          </a:bodyPr>
          <a:lstStyle/>
          <a:p>
            <a:pPr algn="r">
              <a:lnSpc>
                <a:spcPct val="150000"/>
              </a:lnSpc>
            </a:pPr>
            <a:r>
              <a:rPr lang="fa-IR" sz="2700" dirty="0" smtClean="0">
                <a:solidFill>
                  <a:srgbClr val="7030A0"/>
                </a:solidFill>
                <a:cs typeface="B Nazanin" pitchFamily="2" charset="-78"/>
              </a:rPr>
              <a:t>جنس لاينر، مقوا  و  ورق كارتن  كه  در محصول   نهايي   به‌كار مي‌‌روند  متفاوت  هستند. براي دستيابي به چاپ با كيفيت ؛ كارتن ، مركب بايد به‌صورت كنترل‌شده و يكنواخت چه در مناطق تنپلات و چه در مناطق  هافتون روي كار بنشيند.</a:t>
            </a:r>
            <a:r>
              <a:rPr lang="fa-IR" sz="2200" dirty="0" smtClean="0">
                <a:solidFill>
                  <a:srgbClr val="7030A0"/>
                </a:solidFill>
                <a:cs typeface="B Nazanin" pitchFamily="2" charset="-78"/>
              </a:rPr>
              <a:t/>
            </a:r>
            <a:br>
              <a:rPr lang="fa-IR" sz="2200" dirty="0" smtClean="0">
                <a:solidFill>
                  <a:srgbClr val="7030A0"/>
                </a:solidFill>
                <a:cs typeface="B Nazanin" pitchFamily="2" charset="-78"/>
              </a:rPr>
            </a:br>
            <a:r>
              <a:rPr lang="fa-IR" sz="2200" dirty="0" smtClean="0">
                <a:solidFill>
                  <a:srgbClr val="7030A0"/>
                </a:solidFill>
                <a:cs typeface="B Nazanin" pitchFamily="2" charset="-78"/>
              </a:rPr>
              <a:t/>
            </a:r>
            <a:br>
              <a:rPr lang="fa-IR" sz="2200" dirty="0" smtClean="0">
                <a:solidFill>
                  <a:srgbClr val="7030A0"/>
                </a:solidFill>
                <a:cs typeface="B Nazanin" pitchFamily="2" charset="-78"/>
              </a:rPr>
            </a:br>
            <a:r>
              <a:rPr lang="fa-IR" sz="2200" dirty="0" smtClean="0">
                <a:cs typeface="B Nazanin" pitchFamily="2" charset="-78"/>
              </a:rPr>
              <a:t> </a:t>
            </a:r>
            <a:r>
              <a:rPr lang="fa-IR" sz="2700" dirty="0" smtClean="0">
                <a:solidFill>
                  <a:srgbClr val="7030A0"/>
                </a:solidFill>
                <a:cs typeface="B Nazanin" pitchFamily="2" charset="-78"/>
              </a:rPr>
              <a:t>براي رسيدن به  چاپ باثبات به گونه‌اي كه كيفيت از يك ورق به ورق‌  ديگر در طول فرايند تغيير نكند، بايد خواص و ويژگي‌هاي كاغذ   به خوبي  تعيين   شده  و كنترل شود. تيراژپذيري كاغذ به‌طور معمول براساس ميزان سهولت چاپ روي آن تعيين مي‌‌شود. </a:t>
            </a:r>
            <a:r>
              <a:rPr lang="en-US" sz="2700" dirty="0" smtClean="0">
                <a:solidFill>
                  <a:srgbClr val="7030A0"/>
                </a:solidFill>
              </a:rPr>
              <a:t/>
            </a:r>
            <a:br>
              <a:rPr lang="en-US" sz="2700" dirty="0" smtClean="0">
                <a:solidFill>
                  <a:srgbClr val="7030A0"/>
                </a:solidFill>
              </a:rPr>
            </a:br>
            <a:r>
              <a:rPr lang="fa-IR" sz="3200" dirty="0" smtClean="0">
                <a:solidFill>
                  <a:srgbClr val="7030A0"/>
                </a:solidFill>
                <a:cs typeface="B Nazanin" pitchFamily="2" charset="-78"/>
              </a:rPr>
              <a:t/>
            </a:r>
            <a:br>
              <a:rPr lang="fa-IR" sz="3200" dirty="0" smtClean="0">
                <a:solidFill>
                  <a:srgbClr val="7030A0"/>
                </a:solidFill>
                <a:cs typeface="B Nazanin" pitchFamily="2" charset="-78"/>
              </a:rPr>
            </a:br>
            <a:r>
              <a:rPr lang="fa-IR" sz="3200" dirty="0" smtClean="0">
                <a:solidFill>
                  <a:srgbClr val="7030A0"/>
                </a:solidFill>
                <a:cs typeface="B Nazanin" pitchFamily="2" charset="-78"/>
              </a:rPr>
              <a:t/>
            </a:r>
            <a:br>
              <a:rPr lang="fa-IR" sz="3200" dirty="0" smtClean="0">
                <a:solidFill>
                  <a:srgbClr val="7030A0"/>
                </a:solidFill>
                <a:cs typeface="B Nazanin" pitchFamily="2" charset="-78"/>
              </a:rPr>
            </a:br>
            <a:endParaRPr lang="fa-IR" sz="3200" dirty="0">
              <a:solidFill>
                <a:srgbClr val="7030A0"/>
              </a:solidFill>
              <a:cs typeface="B Nazanin" pitchFamily="2" charset="-78"/>
            </a:endParaRPr>
          </a:p>
        </p:txBody>
      </p:sp>
    </p:spTree>
  </p:cSld>
  <p:clrMapOvr>
    <a:masterClrMapping/>
  </p:clrMapOvr>
  <p:transition>
    <p:newsflash/>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083320"/>
          </a:xfrm>
        </p:spPr>
        <p:txBody>
          <a:bodyPr>
            <a:normAutofit/>
          </a:bodyPr>
          <a:lstStyle/>
          <a:p>
            <a:pPr algn="r">
              <a:lnSpc>
                <a:spcPct val="150000"/>
              </a:lnSpc>
            </a:pPr>
            <a:r>
              <a:rPr lang="fa-IR" sz="2800" b="1" dirty="0" smtClean="0">
                <a:solidFill>
                  <a:srgbClr val="00B050"/>
                </a:solidFill>
                <a:cs typeface="B Nazanin" pitchFamily="2" charset="-78"/>
              </a:rPr>
              <a:t>عواملي كه بر كيفيت چاپ‌پذيري كاغذ تأثير دارند عبارتند از:</a:t>
            </a:r>
            <a:r>
              <a:rPr lang="fa-IR" dirty="0" smtClean="0">
                <a:solidFill>
                  <a:srgbClr val="7030A0"/>
                </a:solidFill>
                <a:cs typeface="B Nazanin" pitchFamily="2" charset="-78"/>
              </a:rPr>
              <a:t> </a:t>
            </a:r>
            <a:r>
              <a:rPr lang="fa-IR" dirty="0" smtClean="0">
                <a:solidFill>
                  <a:srgbClr val="FF0000"/>
                </a:solidFill>
                <a:cs typeface="B Nazanin" pitchFamily="2" charset="-78"/>
              </a:rPr>
              <a:t>1-</a:t>
            </a:r>
            <a:r>
              <a:rPr lang="fa-IR" dirty="0" smtClean="0">
                <a:solidFill>
                  <a:srgbClr val="7030A0"/>
                </a:solidFill>
                <a:cs typeface="B Nazanin" pitchFamily="2" charset="-78"/>
              </a:rPr>
              <a:t> </a:t>
            </a:r>
            <a:r>
              <a:rPr lang="fa-IR" sz="2800" b="1" dirty="0" smtClean="0">
                <a:solidFill>
                  <a:srgbClr val="7030A0"/>
                </a:solidFill>
                <a:cs typeface="B Nazanin" pitchFamily="2" charset="-78"/>
              </a:rPr>
              <a:t>صافي  </a:t>
            </a:r>
            <a:br>
              <a:rPr lang="fa-IR" sz="2800" b="1" dirty="0" smtClean="0">
                <a:solidFill>
                  <a:srgbClr val="7030A0"/>
                </a:solidFill>
                <a:cs typeface="B Nazanin" pitchFamily="2" charset="-78"/>
              </a:rPr>
            </a:br>
            <a:r>
              <a:rPr lang="fa-IR" sz="2800" b="1" dirty="0" smtClean="0">
                <a:solidFill>
                  <a:srgbClr val="FF0000"/>
                </a:solidFill>
                <a:cs typeface="B Nazanin" pitchFamily="2" charset="-78"/>
              </a:rPr>
              <a:t>2- </a:t>
            </a:r>
            <a:r>
              <a:rPr lang="fa-IR" sz="2800" b="1" dirty="0" smtClean="0">
                <a:solidFill>
                  <a:srgbClr val="7030A0"/>
                </a:solidFill>
                <a:cs typeface="B Nazanin" pitchFamily="2" charset="-78"/>
              </a:rPr>
              <a:t> مقاومت در مقابل پارگي</a:t>
            </a:r>
            <a:r>
              <a:rPr lang="fa-IR" sz="2800" b="1" dirty="0" smtClean="0">
                <a:solidFill>
                  <a:srgbClr val="FF0000"/>
                </a:solidFill>
                <a:cs typeface="B Nazanin" pitchFamily="2" charset="-78"/>
              </a:rPr>
              <a:t> </a:t>
            </a:r>
            <a:br>
              <a:rPr lang="fa-IR" sz="2800" b="1" dirty="0" smtClean="0">
                <a:solidFill>
                  <a:srgbClr val="FF0000"/>
                </a:solidFill>
                <a:cs typeface="B Nazanin" pitchFamily="2" charset="-78"/>
              </a:rPr>
            </a:br>
            <a:r>
              <a:rPr lang="fa-IR" sz="2800" b="1" dirty="0" smtClean="0">
                <a:solidFill>
                  <a:srgbClr val="FF0000"/>
                </a:solidFill>
                <a:cs typeface="B Nazanin" pitchFamily="2" charset="-78"/>
              </a:rPr>
              <a:t>3-</a:t>
            </a:r>
            <a:r>
              <a:rPr lang="fa-IR" sz="2800" b="1" dirty="0" smtClean="0">
                <a:solidFill>
                  <a:srgbClr val="7030A0"/>
                </a:solidFill>
                <a:cs typeface="B Nazanin" pitchFamily="2" charset="-78"/>
              </a:rPr>
              <a:t>  استحكام</a:t>
            </a:r>
            <a:r>
              <a:rPr lang="fa-IR" sz="2800" b="1" dirty="0" smtClean="0">
                <a:solidFill>
                  <a:srgbClr val="FF0000"/>
                </a:solidFill>
                <a:cs typeface="B Nazanin" pitchFamily="2" charset="-78"/>
              </a:rPr>
              <a:t> </a:t>
            </a:r>
            <a:br>
              <a:rPr lang="fa-IR" sz="2800" b="1" dirty="0" smtClean="0">
                <a:solidFill>
                  <a:srgbClr val="FF0000"/>
                </a:solidFill>
                <a:cs typeface="B Nazanin" pitchFamily="2" charset="-78"/>
              </a:rPr>
            </a:br>
            <a:r>
              <a:rPr lang="fa-IR" sz="2800" b="1" dirty="0" smtClean="0">
                <a:solidFill>
                  <a:srgbClr val="FF0000"/>
                </a:solidFill>
                <a:cs typeface="B Nazanin" pitchFamily="2" charset="-78"/>
              </a:rPr>
              <a:t>4-</a:t>
            </a:r>
            <a:r>
              <a:rPr lang="fa-IR" sz="2800" b="1" dirty="0" smtClean="0">
                <a:solidFill>
                  <a:srgbClr val="7030A0"/>
                </a:solidFill>
                <a:cs typeface="B Nazanin" pitchFamily="2" charset="-78"/>
              </a:rPr>
              <a:t>  ميزان جذب مركب</a:t>
            </a:r>
            <a:r>
              <a:rPr lang="fa-IR" sz="2800" b="1" dirty="0" smtClean="0">
                <a:solidFill>
                  <a:srgbClr val="FF0000"/>
                </a:solidFill>
                <a:cs typeface="B Nazanin" pitchFamily="2" charset="-78"/>
              </a:rPr>
              <a:t> </a:t>
            </a:r>
            <a:br>
              <a:rPr lang="fa-IR" sz="2800" b="1" dirty="0" smtClean="0">
                <a:solidFill>
                  <a:srgbClr val="FF0000"/>
                </a:solidFill>
                <a:cs typeface="B Nazanin" pitchFamily="2" charset="-78"/>
              </a:rPr>
            </a:br>
            <a:r>
              <a:rPr lang="fa-IR" sz="2800" b="1" dirty="0" smtClean="0">
                <a:solidFill>
                  <a:srgbClr val="FF0000"/>
                </a:solidFill>
                <a:cs typeface="B Nazanin" pitchFamily="2" charset="-78"/>
              </a:rPr>
              <a:t>5 -  </a:t>
            </a:r>
            <a:r>
              <a:rPr lang="fa-IR" sz="2800" b="1" dirty="0" smtClean="0">
                <a:solidFill>
                  <a:srgbClr val="7030A0"/>
                </a:solidFill>
                <a:cs typeface="B Nazanin" pitchFamily="2" charset="-78"/>
              </a:rPr>
              <a:t>پايداري ابعاد</a:t>
            </a:r>
            <a:br>
              <a:rPr lang="fa-IR" sz="2800" b="1" dirty="0" smtClean="0">
                <a:solidFill>
                  <a:srgbClr val="7030A0"/>
                </a:solidFill>
                <a:cs typeface="B Nazanin" pitchFamily="2" charset="-78"/>
              </a:rPr>
            </a:br>
            <a:r>
              <a:rPr lang="fa-IR" sz="2800" b="1" dirty="0" smtClean="0">
                <a:solidFill>
                  <a:srgbClr val="FF0000"/>
                </a:solidFill>
                <a:cs typeface="B Nazanin" pitchFamily="2" charset="-78"/>
              </a:rPr>
              <a:t>6-</a:t>
            </a:r>
            <a:r>
              <a:rPr lang="fa-IR" sz="2800" b="1" dirty="0" smtClean="0">
                <a:solidFill>
                  <a:srgbClr val="7030A0"/>
                </a:solidFill>
                <a:cs typeface="B Nazanin" pitchFamily="2" charset="-78"/>
              </a:rPr>
              <a:t>  مقاومت سطح كاغذ</a:t>
            </a:r>
            <a:br>
              <a:rPr lang="fa-IR" sz="2800" b="1" dirty="0" smtClean="0">
                <a:solidFill>
                  <a:srgbClr val="7030A0"/>
                </a:solidFill>
                <a:cs typeface="B Nazanin" pitchFamily="2" charset="-78"/>
              </a:rPr>
            </a:br>
            <a:r>
              <a:rPr lang="fa-IR" sz="2800" b="1" dirty="0" smtClean="0">
                <a:solidFill>
                  <a:srgbClr val="FF0000"/>
                </a:solidFill>
                <a:cs typeface="B Nazanin" pitchFamily="2" charset="-78"/>
              </a:rPr>
              <a:t>7-</a:t>
            </a:r>
            <a:r>
              <a:rPr lang="fa-IR" sz="2800" b="1" dirty="0" smtClean="0">
                <a:solidFill>
                  <a:srgbClr val="7030A0"/>
                </a:solidFill>
                <a:cs typeface="B Nazanin" pitchFamily="2" charset="-78"/>
              </a:rPr>
              <a:t> ضخامت و مقاومت در مقابل كشش.</a:t>
            </a:r>
            <a:endParaRPr lang="fa-IR" sz="2800" b="1" dirty="0">
              <a:cs typeface="B Nazanin" pitchFamily="2" charset="-78"/>
            </a:endParaRPr>
          </a:p>
        </p:txBody>
      </p:sp>
    </p:spTree>
  </p:cSld>
  <p:clrMapOvr>
    <a:masterClrMapping/>
  </p:clrMapOvr>
  <p:transition>
    <p:plus/>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726130"/>
          </a:xfrm>
        </p:spPr>
        <p:txBody>
          <a:bodyPr>
            <a:normAutofit fontScale="90000"/>
          </a:bodyPr>
          <a:lstStyle/>
          <a:p>
            <a:pPr algn="r">
              <a:lnSpc>
                <a:spcPct val="150000"/>
              </a:lnSpc>
            </a:pPr>
            <a:r>
              <a:rPr lang="fa-IR" sz="5300" b="1" dirty="0" smtClean="0">
                <a:solidFill>
                  <a:srgbClr val="FF0000"/>
                </a:solidFill>
                <a:cs typeface="B Nazanin" pitchFamily="2" charset="-78"/>
              </a:rPr>
              <a:t>چاپ‌پذيري كاغذ يعني:</a:t>
            </a:r>
            <a:r>
              <a:rPr lang="fa-IR" sz="3600" dirty="0" smtClean="0">
                <a:solidFill>
                  <a:srgbClr val="FF0000"/>
                </a:solidFill>
                <a:cs typeface="B Nazanin" pitchFamily="2" charset="-78"/>
              </a:rPr>
              <a:t/>
            </a:r>
            <a:br>
              <a:rPr lang="fa-IR" sz="3600" dirty="0" smtClean="0">
                <a:solidFill>
                  <a:srgbClr val="FF0000"/>
                </a:solidFill>
                <a:cs typeface="B Nazanin" pitchFamily="2" charset="-78"/>
              </a:rPr>
            </a:br>
            <a:r>
              <a:rPr lang="fa-IR" sz="3600" dirty="0" smtClean="0">
                <a:cs typeface="B Nazanin" pitchFamily="2" charset="-78"/>
              </a:rPr>
              <a:t/>
            </a:r>
            <a:br>
              <a:rPr lang="fa-IR" sz="3600" dirty="0" smtClean="0">
                <a:cs typeface="B Nazanin" pitchFamily="2" charset="-78"/>
              </a:rPr>
            </a:br>
            <a:r>
              <a:rPr lang="fa-IR" sz="3600" dirty="0" smtClean="0">
                <a:cs typeface="B Nazanin" pitchFamily="2" charset="-78"/>
              </a:rPr>
              <a:t> </a:t>
            </a:r>
            <a:r>
              <a:rPr lang="fa-IR" sz="3600" dirty="0" smtClean="0">
                <a:solidFill>
                  <a:srgbClr val="7030A0"/>
                </a:solidFill>
                <a:cs typeface="B Nazanin" pitchFamily="2" charset="-78"/>
              </a:rPr>
              <a:t>ميزان توانايي آن در بازتوليد منسجم و يك‌دست تصوير. اين توانايي به عواملي چون دانسيته رنگ، يكسان بودن و يك‌دست بودن تنپلات‌ها، محدوده تونال، ويژگي‌هاي انتقال مركب و فام رنگ بستگي دارد</a:t>
            </a:r>
            <a:r>
              <a:rPr lang="fa-IR" sz="3600" dirty="0" smtClean="0">
                <a:cs typeface="B Nazanin" pitchFamily="2" charset="-78"/>
              </a:rPr>
              <a:t>.</a:t>
            </a:r>
            <a:r>
              <a:rPr lang="en-US" sz="3600" dirty="0" smtClean="0">
                <a:cs typeface="B Nazanin" pitchFamily="2" charset="-78"/>
              </a:rPr>
              <a:t/>
            </a:r>
            <a:br>
              <a:rPr lang="en-US" sz="3600" dirty="0" smtClean="0">
                <a:cs typeface="B Nazanin" pitchFamily="2" charset="-78"/>
              </a:rPr>
            </a:br>
            <a:endParaRPr lang="fa-IR" sz="3600" dirty="0">
              <a:cs typeface="B Nazanin" pitchFamily="2" charset="-78"/>
            </a:endParaRPr>
          </a:p>
        </p:txBody>
      </p:sp>
    </p:spTree>
  </p:cSld>
  <p:clrMapOvr>
    <a:masterClrMapping/>
  </p:clrMapOvr>
  <p:transition>
    <p:pull dir="rd"/>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142852"/>
            <a:ext cx="7772400" cy="7143800"/>
          </a:xfrm>
        </p:spPr>
        <p:txBody>
          <a:bodyPr>
            <a:normAutofit fontScale="90000"/>
          </a:bodyPr>
          <a:lstStyle/>
          <a:p>
            <a:pPr algn="r">
              <a:lnSpc>
                <a:spcPct val="150000"/>
              </a:lnSpc>
            </a:pPr>
            <a:r>
              <a:rPr lang="fa-IR" sz="4400" b="1" dirty="0" smtClean="0">
                <a:solidFill>
                  <a:srgbClr val="FF0000"/>
                </a:solidFill>
                <a:cs typeface="B Nazanin" pitchFamily="2" charset="-78"/>
              </a:rPr>
              <a:t>ويژگي‌هاي سطح لاينر:</a:t>
            </a:r>
            <a:r>
              <a:rPr lang="en-US" dirty="0" smtClean="0"/>
              <a:t/>
            </a:r>
            <a:br>
              <a:rPr lang="en-US" dirty="0" smtClean="0"/>
            </a:br>
            <a:r>
              <a:rPr lang="fa-IR" dirty="0" smtClean="0"/>
              <a:t> </a:t>
            </a:r>
            <a:r>
              <a:rPr lang="fa-IR" sz="2800" dirty="0" smtClean="0">
                <a:cs typeface="B Nazanin" pitchFamily="2" charset="-78"/>
              </a:rPr>
              <a:t>كيفيت چاپ به عوامل متعددي از جمله پرداخت سطح كاغذ، لاينر يا مقوا؛ شكل‌ ظاهري و ميزان جذب‌پذيري مركب، نفوذپذيري، ساخت و ضخامت كاغذ بستگي دارد.</a:t>
            </a:r>
            <a:br>
              <a:rPr lang="fa-IR" sz="2800" dirty="0" smtClean="0">
                <a:cs typeface="B Nazanin" pitchFamily="2" charset="-78"/>
              </a:rPr>
            </a:br>
            <a:r>
              <a:rPr lang="fa-IR" sz="2800" dirty="0" smtClean="0">
                <a:cs typeface="B Nazanin" pitchFamily="2" charset="-78"/>
              </a:rPr>
              <a:t/>
            </a:r>
            <a:br>
              <a:rPr lang="fa-IR" sz="2800" dirty="0" smtClean="0">
                <a:cs typeface="B Nazanin" pitchFamily="2" charset="-78"/>
              </a:rPr>
            </a:br>
            <a:r>
              <a:rPr lang="fa-IR" dirty="0" smtClean="0"/>
              <a:t> </a:t>
            </a:r>
            <a:r>
              <a:rPr lang="fa-IR" sz="2700" dirty="0" smtClean="0">
                <a:solidFill>
                  <a:srgbClr val="7030A0"/>
                </a:solidFill>
                <a:cs typeface="B Nazanin" pitchFamily="2" charset="-78"/>
              </a:rPr>
              <a:t>ويژگي‌هاي مواد لاينر يا مقوا نيز به سهم خود به عوامل زياد ديگري از جمله ماهيت الياف مورد استفاده و نحوه استفاده از آن در هنگام توليد كاغذ و همچنين مراحل شكل‌دهي، كوتينگ و پرداخت بستگي دارد. يكي از مهم‌ترين عواملي كه كيفيت چاپ را تحت تأثير قرار مي‌‌دهد ساختار سطح كاغذ و نرمي يا زبري آن است. ميزان نرمي كاغذ به مورفولوژي (ريخت‌شناسي) الياف كاغذ بستگي دارد </a:t>
            </a:r>
            <a:r>
              <a:rPr lang="en-US" sz="2700" dirty="0" smtClean="0">
                <a:solidFill>
                  <a:srgbClr val="7030A0"/>
                </a:solidFill>
                <a:cs typeface="B Nazanin" pitchFamily="2" charset="-78"/>
              </a:rPr>
              <a:t>.</a:t>
            </a:r>
            <a:br>
              <a:rPr lang="en-US" sz="2700" dirty="0" smtClean="0">
                <a:solidFill>
                  <a:srgbClr val="7030A0"/>
                </a:solidFill>
                <a:cs typeface="B Nazanin" pitchFamily="2" charset="-78"/>
              </a:rPr>
            </a:br>
            <a:endParaRPr lang="fa-IR" sz="2700" dirty="0">
              <a:solidFill>
                <a:srgbClr val="7030A0"/>
              </a:solidFill>
              <a:cs typeface="B Nazanin" pitchFamily="2" charset="-78"/>
            </a:endParaRPr>
          </a:p>
        </p:txBody>
      </p:sp>
    </p:spTree>
  </p:cSld>
  <p:clrMapOvr>
    <a:masterClrMapping/>
  </p:clrMapOvr>
  <p:transition>
    <p:pull/>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571480"/>
            <a:ext cx="7772400" cy="5869006"/>
          </a:xfrm>
        </p:spPr>
        <p:txBody>
          <a:bodyPr>
            <a:normAutofit fontScale="90000"/>
          </a:bodyPr>
          <a:lstStyle/>
          <a:p>
            <a:pPr algn="r">
              <a:lnSpc>
                <a:spcPct val="150000"/>
              </a:lnSpc>
            </a:pPr>
            <a:r>
              <a:rPr lang="fa-IR" dirty="0" smtClean="0">
                <a:cs typeface="B Nazanin" pitchFamily="2" charset="-78"/>
              </a:rPr>
              <a:t>از فرايندهاي تكميلي مثل صيقلي كردن سطح كاغذ يا كلندرينگ (</a:t>
            </a:r>
            <a:r>
              <a:rPr lang="en-US" dirty="0" err="1" smtClean="0">
                <a:cs typeface="B Nazanin" pitchFamily="2" charset="-78"/>
              </a:rPr>
              <a:t>Calendering</a:t>
            </a:r>
            <a:r>
              <a:rPr lang="fa-IR" dirty="0" smtClean="0">
                <a:cs typeface="B Nazanin" pitchFamily="2" charset="-78"/>
              </a:rPr>
              <a:t>)  و كوتينگ  مي‌‌توان براي دستيابي به ساختارهاي ويژه روي سطح كاغذ استفاده كرد. اين عوامل نيز به ميزان جذب‌پذيري و نفوذپذيري كاغذ و در نهايت انتقال مركب روي كاغذ بستگي دارد.</a:t>
            </a:r>
            <a:r>
              <a:rPr lang="en-US" dirty="0" smtClean="0"/>
              <a:t/>
            </a:r>
            <a:br>
              <a:rPr lang="en-US" dirty="0" smtClean="0"/>
            </a:br>
            <a:endParaRPr lang="fa-IR" dirty="0"/>
          </a:p>
        </p:txBody>
      </p:sp>
    </p:spTree>
  </p:cSld>
  <p:clrMapOvr>
    <a:masterClrMapping/>
  </p:clrMapOvr>
  <p:transition>
    <p:wheel spokes="1"/>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940444"/>
          </a:xfrm>
        </p:spPr>
        <p:txBody>
          <a:bodyPr>
            <a:normAutofit fontScale="90000"/>
          </a:bodyPr>
          <a:lstStyle/>
          <a:p>
            <a:pPr algn="r">
              <a:lnSpc>
                <a:spcPct val="150000"/>
              </a:lnSpc>
            </a:pPr>
            <a:r>
              <a:rPr lang="fa-IR" sz="3600" dirty="0" smtClean="0">
                <a:solidFill>
                  <a:srgbClr val="7030A0"/>
                </a:solidFill>
                <a:cs typeface="B Nazanin" pitchFamily="2" charset="-78"/>
              </a:rPr>
              <a:t>ضخامت (كاليپر) كاغذ براساس نوع پرداخت آن تغيير مي‌‌كند. ضخامت رابطه مستقيم با ميزان خيسي (رطوبت)، فشار وارد آمده در هنگامي كه كاغذ هنوز خيس است و ميزان كلندرينگ دارد. ضخامت يكنواخت رول كاغذ براي دستيابي به كيفيت خوب در هنگام چاپ ضروري است. ضخامت متغير در ورق كاغذ مي‌‌تواند در مرحله چاپ مشكل ايجاد كرده و چاقي ترام را افزايش دهد.</a:t>
            </a:r>
            <a:r>
              <a:rPr lang="en-US" dirty="0" smtClean="0"/>
              <a:t/>
            </a:r>
            <a:br>
              <a:rPr lang="en-US" dirty="0" smtClean="0"/>
            </a:br>
            <a:endParaRPr lang="fa-IR" dirty="0"/>
          </a:p>
        </p:txBody>
      </p:sp>
    </p:spTree>
  </p:cSld>
  <p:clrMapOvr>
    <a:masterClrMapping/>
  </p:clrMapOvr>
  <p:transition>
    <p:split/>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297634"/>
          </a:xfrm>
        </p:spPr>
        <p:txBody>
          <a:bodyPr>
            <a:normAutofit fontScale="90000"/>
          </a:bodyPr>
          <a:lstStyle/>
          <a:p>
            <a:pPr algn="r">
              <a:lnSpc>
                <a:spcPct val="150000"/>
              </a:lnSpc>
            </a:pPr>
            <a:r>
              <a:rPr lang="fa-IR" sz="3100" dirty="0" smtClean="0">
                <a:solidFill>
                  <a:srgbClr val="7030A0"/>
                </a:solidFill>
                <a:cs typeface="B Nazanin" pitchFamily="2" charset="-78"/>
              </a:rPr>
              <a:t>حجم (</a:t>
            </a:r>
            <a:r>
              <a:rPr lang="en-US" sz="3100" dirty="0" smtClean="0">
                <a:solidFill>
                  <a:srgbClr val="7030A0"/>
                </a:solidFill>
                <a:cs typeface="B Nazanin" pitchFamily="2" charset="-78"/>
              </a:rPr>
              <a:t>Bulk</a:t>
            </a:r>
            <a:r>
              <a:rPr lang="fa-IR" sz="3100" dirty="0" smtClean="0">
                <a:solidFill>
                  <a:srgbClr val="7030A0"/>
                </a:solidFill>
                <a:cs typeface="B Nazanin" pitchFamily="2" charset="-78"/>
              </a:rPr>
              <a:t>) كاغذ ضريب هواي موجود به توده جامد يك ورق كاغذ را تعيين مي‌‌كند. اين رابطه در هنگام تعيين نوع استفاده نهايي از كاغذ يا لاينر اهميت دارد.</a:t>
            </a:r>
            <a:r>
              <a:rPr lang="en-US" sz="3100" dirty="0" smtClean="0">
                <a:solidFill>
                  <a:srgbClr val="7030A0"/>
                </a:solidFill>
                <a:cs typeface="B Nazanin" pitchFamily="2" charset="-78"/>
              </a:rPr>
              <a:t/>
            </a:r>
            <a:br>
              <a:rPr lang="en-US" sz="3100" dirty="0" smtClean="0">
                <a:solidFill>
                  <a:srgbClr val="7030A0"/>
                </a:solidFill>
                <a:cs typeface="B Nazanin" pitchFamily="2" charset="-78"/>
              </a:rPr>
            </a:br>
            <a:r>
              <a:rPr lang="fa-IR" sz="3100" dirty="0" smtClean="0">
                <a:solidFill>
                  <a:srgbClr val="7030A0"/>
                </a:solidFill>
                <a:cs typeface="B Nazanin" pitchFamily="2" charset="-78"/>
              </a:rPr>
              <a:t> </a:t>
            </a:r>
            <a:r>
              <a:rPr lang="en-US" sz="3100" dirty="0" smtClean="0">
                <a:solidFill>
                  <a:srgbClr val="7030A0"/>
                </a:solidFill>
                <a:cs typeface="B Nazanin" pitchFamily="2" charset="-78"/>
              </a:rPr>
              <a:t/>
            </a:r>
            <a:br>
              <a:rPr lang="en-US" sz="3100" dirty="0" smtClean="0">
                <a:solidFill>
                  <a:srgbClr val="7030A0"/>
                </a:solidFill>
                <a:cs typeface="B Nazanin" pitchFamily="2" charset="-78"/>
              </a:rPr>
            </a:br>
            <a:r>
              <a:rPr lang="fa-IR" sz="3100" dirty="0" smtClean="0">
                <a:solidFill>
                  <a:srgbClr val="7030A0"/>
                </a:solidFill>
                <a:cs typeface="B Nazanin" pitchFamily="2" charset="-78"/>
              </a:rPr>
              <a:t>فشارپذيري به ميزان كاهش ضخامت كاغذ پس از تحمل فشار عمود بر سطح آن اطلاق مي‌‌شود. فشارپذيري در حقيقت جزو خواص مقاومتي كاغذ است كه بر ميزان انتقال مركب تأثير مي‌‌گذارد. فشارپذيري به سهم خود تحت تأثير سختي، دانسيته و تركيب كاغذ است.</a:t>
            </a:r>
            <a:r>
              <a:rPr lang="en-US" dirty="0" smtClean="0"/>
              <a:t/>
            </a:r>
            <a:br>
              <a:rPr lang="en-US" dirty="0" smtClean="0"/>
            </a:br>
            <a:endParaRPr lang="fa-IR" dirty="0"/>
          </a:p>
        </p:txBody>
      </p:sp>
    </p:spTree>
  </p:cSld>
  <p:clrMapOvr>
    <a:masterClrMapping/>
  </p:clrMapOvr>
  <p:transition>
    <p:pull dir="d"/>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57214"/>
            <a:ext cx="7772400" cy="6500858"/>
          </a:xfrm>
        </p:spPr>
        <p:txBody>
          <a:bodyPr>
            <a:normAutofit fontScale="90000"/>
          </a:bodyPr>
          <a:lstStyle/>
          <a:p>
            <a:pPr algn="r">
              <a:lnSpc>
                <a:spcPct val="150000"/>
              </a:lnSpc>
            </a:pPr>
            <a:r>
              <a:rPr lang="fa-IR" b="1" dirty="0" smtClean="0">
                <a:solidFill>
                  <a:srgbClr val="FF0000"/>
                </a:solidFill>
                <a:cs typeface="B Nazanin" pitchFamily="2" charset="-78"/>
              </a:rPr>
              <a:t>ميزان جذب‌</a:t>
            </a:r>
            <a:r>
              <a:rPr lang="en-US" b="1" dirty="0" smtClean="0">
                <a:solidFill>
                  <a:srgbClr val="FF0000"/>
                </a:solidFill>
                <a:cs typeface="B Nazanin" pitchFamily="2" charset="-78"/>
              </a:rPr>
              <a:t>:</a:t>
            </a:r>
            <a:r>
              <a:rPr lang="fa-IR" b="1" dirty="0" smtClean="0">
                <a:solidFill>
                  <a:srgbClr val="FF0000"/>
                </a:solidFill>
                <a:cs typeface="B Nazanin" pitchFamily="2" charset="-78"/>
              </a:rPr>
              <a:t/>
            </a:r>
            <a:br>
              <a:rPr lang="fa-IR" b="1" dirty="0" smtClean="0">
                <a:solidFill>
                  <a:srgbClr val="FF0000"/>
                </a:solidFill>
                <a:cs typeface="B Nazanin" pitchFamily="2" charset="-78"/>
              </a:rPr>
            </a:br>
            <a:r>
              <a:rPr lang="fa-IR" sz="3100" b="1" dirty="0" smtClean="0">
                <a:solidFill>
                  <a:srgbClr val="7030A0"/>
                </a:solidFill>
                <a:cs typeface="B Nazanin" pitchFamily="2" charset="-78"/>
              </a:rPr>
              <a:t/>
            </a:r>
            <a:br>
              <a:rPr lang="fa-IR" sz="3100" b="1" dirty="0" smtClean="0">
                <a:solidFill>
                  <a:srgbClr val="7030A0"/>
                </a:solidFill>
                <a:cs typeface="B Nazanin" pitchFamily="2" charset="-78"/>
              </a:rPr>
            </a:br>
            <a:r>
              <a:rPr lang="fa-IR" sz="3100" dirty="0" smtClean="0">
                <a:solidFill>
                  <a:srgbClr val="7030A0"/>
                </a:solidFill>
                <a:cs typeface="B Nazanin" pitchFamily="2" charset="-78"/>
              </a:rPr>
              <a:t> ميزان جذب (</a:t>
            </a:r>
            <a:r>
              <a:rPr lang="en-US" sz="3100" dirty="0" smtClean="0">
                <a:solidFill>
                  <a:srgbClr val="7030A0"/>
                </a:solidFill>
                <a:cs typeface="B Nazanin" pitchFamily="2" charset="-78"/>
              </a:rPr>
              <a:t>Absorbency</a:t>
            </a:r>
            <a:r>
              <a:rPr lang="fa-IR" sz="3100" dirty="0" smtClean="0">
                <a:solidFill>
                  <a:srgbClr val="7030A0"/>
                </a:solidFill>
                <a:cs typeface="B Nazanin" pitchFamily="2" charset="-78"/>
              </a:rPr>
              <a:t>)، ضريب جذب و ورود مايع (مركب) به كاغذ در اثر عمل يا خاصيت موئينگي است. اين ضريب به ضخامت حجمي كاغذ بستگي دارد. ساختار كاغذ به گونه‌اي است كه از پرزها و كانال‌هاي بسيار ريز تشكيل شده است. عمل يا خاصيت موئينگي به رابطه بين انرژي سطح كاغذ و كشش سطح و ويسكوزيته مركب بستگي دارد .</a:t>
            </a:r>
            <a:r>
              <a:rPr lang="en-US" dirty="0" smtClean="0"/>
              <a:t/>
            </a:r>
            <a:br>
              <a:rPr lang="en-US" dirty="0" smtClean="0"/>
            </a:br>
            <a:endParaRPr lang="fa-IR" dirty="0"/>
          </a:p>
        </p:txBody>
      </p:sp>
    </p:spTree>
  </p:cSld>
  <p:clrMapOvr>
    <a:masterClrMapping/>
  </p:clrMapOvr>
  <p:transition>
    <p:zoom dir="in"/>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297634"/>
          </a:xfrm>
        </p:spPr>
        <p:txBody>
          <a:bodyPr>
            <a:normAutofit fontScale="90000"/>
          </a:bodyPr>
          <a:lstStyle/>
          <a:p>
            <a:pPr algn="r">
              <a:lnSpc>
                <a:spcPct val="150000"/>
              </a:lnSpc>
            </a:pPr>
            <a:r>
              <a:rPr lang="fa-IR" sz="3100" dirty="0" smtClean="0">
                <a:solidFill>
                  <a:srgbClr val="7030A0"/>
                </a:solidFill>
                <a:cs typeface="B Nazanin" pitchFamily="2" charset="-78"/>
              </a:rPr>
              <a:t>كاغذ با ضخامت حجمي بالا از پرزهاي بلند و حفره‌هاي باز تشكيل شده و ممكن است علاوه بر پيگمنت مركب حامل‌هاي آن را نيز جذب كند. كاغذي كه به خوبي صيقلي و پرداخت شده، ممكن است تنها حامل‌ها را جذب كند. درجه جذب مركب توسط لاينر مهم است. از سوي ديگر تضاد به وجود آمده بين مركب‌ و كاغذ نيز از اهميت بالايي برخوردار است. مركب تنها در حالتي مي‌‌تواند نور را به خوبي جذب كند كه پيگمنت آن در سطح كاغذ باقي مانده و جذب نشده باشد. هر چه مركب بيشتري جذب لاينر شود بخش بيشتري از متن و تصوير درون لاينر جذب شده و ديده نخواهد شد. </a:t>
            </a:r>
            <a:r>
              <a:rPr lang="en-US" dirty="0" smtClean="0"/>
              <a:t/>
            </a:r>
            <a:br>
              <a:rPr lang="en-US" dirty="0" smtClean="0"/>
            </a:br>
            <a:endParaRPr lang="fa-IR" dirty="0"/>
          </a:p>
        </p:txBody>
      </p:sp>
    </p:spTree>
  </p:cSld>
  <p:clrMapOvr>
    <a:masterClrMapping/>
  </p:clrMapOvr>
  <p:transition>
    <p:split dir="in"/>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857232"/>
            <a:ext cx="7658128" cy="4286280"/>
          </a:xfrm>
        </p:spPr>
        <p:txBody>
          <a:bodyPr>
            <a:normAutofit/>
          </a:bodyPr>
          <a:lstStyle/>
          <a:p>
            <a:pPr algn="r"/>
            <a:r>
              <a:rPr lang="fa-IR" b="1" dirty="0" smtClean="0"/>
              <a:t> </a:t>
            </a:r>
            <a:r>
              <a:rPr lang="fa-IR" b="1" dirty="0" smtClean="0">
                <a:solidFill>
                  <a:srgbClr val="7030A0"/>
                </a:solidFill>
                <a:cs typeface="B Nazanin" pitchFamily="2" charset="-78"/>
              </a:rPr>
              <a:t>خصوصیات فرایند کروگیت</a:t>
            </a:r>
            <a:r>
              <a:rPr lang="yo-NG" b="1" dirty="0" smtClean="0">
                <a:solidFill>
                  <a:srgbClr val="FF0000"/>
                </a:solidFill>
                <a:cs typeface="B Nazanin" pitchFamily="2" charset="-78"/>
              </a:rPr>
              <a:t> </a:t>
            </a:r>
            <a:r>
              <a:rPr lang="fa-IR" b="1" dirty="0" smtClean="0">
                <a:solidFill>
                  <a:srgbClr val="FF0000"/>
                </a:solidFill>
                <a:cs typeface="B Nazanin" pitchFamily="2" charset="-78"/>
              </a:rPr>
              <a:t> </a:t>
            </a:r>
            <a:r>
              <a:rPr lang="fa-IR" sz="4400" b="1" dirty="0" smtClean="0">
                <a:solidFill>
                  <a:srgbClr val="FF0000"/>
                </a:solidFill>
              </a:rPr>
              <a:t>(</a:t>
            </a:r>
            <a:r>
              <a:rPr lang="yo-NG" sz="4400" b="1" dirty="0" smtClean="0">
                <a:solidFill>
                  <a:srgbClr val="FF0000"/>
                </a:solidFill>
              </a:rPr>
              <a:t>Properties </a:t>
            </a:r>
            <a:r>
              <a:rPr lang="yo-NG" sz="4400" b="1" dirty="0" smtClean="0">
                <a:solidFill>
                  <a:srgbClr val="FF0000"/>
                </a:solidFill>
                <a:cs typeface="B Nazanin" pitchFamily="2" charset="-78"/>
              </a:rPr>
              <a:t>of corrogation</a:t>
            </a:r>
            <a:r>
              <a:rPr lang="fa-IR" sz="4400" b="1" dirty="0" smtClean="0">
                <a:solidFill>
                  <a:srgbClr val="FF0000"/>
                </a:solidFill>
                <a:cs typeface="B Nazanin" pitchFamily="2" charset="-78"/>
              </a:rPr>
              <a:t>)</a:t>
            </a:r>
            <a:r>
              <a:rPr lang="yo-NG" sz="4400" b="1" dirty="0" smtClean="0">
                <a:solidFill>
                  <a:srgbClr val="FF0000"/>
                </a:solidFill>
                <a:cs typeface="B Nazanin" pitchFamily="2" charset="-78"/>
              </a:rPr>
              <a:t> </a:t>
            </a:r>
            <a:r>
              <a:rPr lang="fa-IR" sz="4400" b="1" dirty="0" smtClean="0">
                <a:solidFill>
                  <a:srgbClr val="FF0000"/>
                </a:solidFill>
                <a:cs typeface="B Nazanin" pitchFamily="2" charset="-78"/>
              </a:rPr>
              <a:t/>
            </a:r>
            <a:br>
              <a:rPr lang="fa-IR" sz="4400" b="1" dirty="0" smtClean="0">
                <a:solidFill>
                  <a:srgbClr val="FF0000"/>
                </a:solidFill>
                <a:cs typeface="B Nazanin" pitchFamily="2" charset="-78"/>
              </a:rPr>
            </a:br>
            <a:r>
              <a:rPr lang="fa-IR" b="1" dirty="0" smtClean="0"/>
              <a:t/>
            </a:r>
            <a:br>
              <a:rPr lang="fa-IR" b="1" dirty="0" smtClean="0"/>
            </a:br>
            <a:r>
              <a:rPr lang="fa-IR" sz="2800" dirty="0" smtClean="0">
                <a:solidFill>
                  <a:srgbClr val="00B0F0"/>
                </a:solidFill>
                <a:cs typeface="B Nazanin" pitchFamily="2" charset="-78"/>
              </a:rPr>
              <a:t>چسب مناسب برای کروگیتهای با سرعت بالا چسبی است که در</a:t>
            </a:r>
            <a:br>
              <a:rPr lang="fa-IR" sz="2800" dirty="0" smtClean="0">
                <a:solidFill>
                  <a:srgbClr val="00B0F0"/>
                </a:solidFill>
                <a:cs typeface="B Nazanin" pitchFamily="2" charset="-78"/>
              </a:rPr>
            </a:br>
            <a:r>
              <a:rPr lang="fa-IR" sz="2800" dirty="0" smtClean="0">
                <a:solidFill>
                  <a:srgbClr val="00B0F0"/>
                </a:solidFill>
                <a:cs typeface="B Nazanin" pitchFamily="2" charset="-78"/>
              </a:rPr>
              <a:t>سرعتهای بالا پایدار بوده و نقطه ژله ای شدن پایین و بافت مناسب</a:t>
            </a:r>
            <a:br>
              <a:rPr lang="fa-IR" sz="2800" dirty="0" smtClean="0">
                <a:solidFill>
                  <a:srgbClr val="00B0F0"/>
                </a:solidFill>
                <a:cs typeface="B Nazanin" pitchFamily="2" charset="-78"/>
              </a:rPr>
            </a:br>
            <a:r>
              <a:rPr lang="fa-IR" sz="2800" dirty="0" smtClean="0">
                <a:solidFill>
                  <a:srgbClr val="00B0F0"/>
                </a:solidFill>
                <a:cs typeface="B Nazanin" pitchFamily="2" charset="-78"/>
              </a:rPr>
              <a:t>داشته باشد این چسب دارای سرعت تولید بالا، مصرف کم انرژی و</a:t>
            </a:r>
            <a:br>
              <a:rPr lang="fa-IR" sz="2800" dirty="0" smtClean="0">
                <a:solidFill>
                  <a:srgbClr val="00B0F0"/>
                </a:solidFill>
                <a:cs typeface="B Nazanin" pitchFamily="2" charset="-78"/>
              </a:rPr>
            </a:br>
            <a:r>
              <a:rPr lang="fa-IR" sz="2800" dirty="0" smtClean="0">
                <a:solidFill>
                  <a:srgbClr val="00B0F0"/>
                </a:solidFill>
                <a:cs typeface="B Nazanin" pitchFamily="2" charset="-78"/>
              </a:rPr>
              <a:t>کاربرد مناسب با ضایعات کم خواهد داشت</a:t>
            </a:r>
            <a:r>
              <a:rPr lang="fa-IR" dirty="0" smtClean="0">
                <a:solidFill>
                  <a:srgbClr val="00B0F0"/>
                </a:solidFill>
              </a:rPr>
              <a:t>.</a:t>
            </a:r>
            <a:endParaRPr lang="fa-IR" dirty="0">
              <a:solidFill>
                <a:srgbClr val="00B0F0"/>
              </a:solidFill>
            </a:endParaRPr>
          </a:p>
        </p:txBody>
      </p:sp>
    </p:spTree>
  </p:cSld>
  <p:clrMapOvr>
    <a:masterClrMapping/>
  </p:clrMapOvr>
  <p:transition>
    <p:pull/>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285728"/>
            <a:ext cx="7772400" cy="6215106"/>
          </a:xfrm>
        </p:spPr>
        <p:txBody>
          <a:bodyPr>
            <a:normAutofit fontScale="90000"/>
          </a:bodyPr>
          <a:lstStyle/>
          <a:p>
            <a:pPr algn="r">
              <a:lnSpc>
                <a:spcPct val="150000"/>
              </a:lnSpc>
            </a:pPr>
            <a:r>
              <a:rPr lang="fa-IR" sz="2200" b="1" dirty="0" smtClean="0">
                <a:solidFill>
                  <a:srgbClr val="7030A0"/>
                </a:solidFill>
                <a:cs typeface="B Nazanin" pitchFamily="2" charset="-78"/>
              </a:rPr>
              <a:t>رنگ مشكي براقيت خود را از دست داده و حتي گاهي خاكستري به نظر مي‌‌رسد. از سوي ديگر مركبي كه روي مواد پوشش داده شده (</a:t>
            </a:r>
            <a:r>
              <a:rPr lang="en-US" sz="2200" b="1" dirty="0" smtClean="0">
                <a:solidFill>
                  <a:srgbClr val="7030A0"/>
                </a:solidFill>
                <a:cs typeface="B Nazanin" pitchFamily="2" charset="-78"/>
              </a:rPr>
              <a:t>Coated</a:t>
            </a:r>
            <a:r>
              <a:rPr lang="fa-IR" sz="2200" b="1" dirty="0" smtClean="0">
                <a:solidFill>
                  <a:srgbClr val="7030A0"/>
                </a:solidFill>
                <a:cs typeface="B Nazanin" pitchFamily="2" charset="-78"/>
              </a:rPr>
              <a:t>) با قدرت جذب كم چاپ شود ممكن است رنگ متفاوتي از رنگ اصلي خود را به نمايش بگذارد. همين امر گواهي بر اهميت قابليت جذب مركب توسط كاغذ است.</a:t>
            </a:r>
            <a:r>
              <a:rPr lang="en-US" sz="2200" dirty="0" smtClean="0">
                <a:cs typeface="B Nazanin" pitchFamily="2" charset="-78"/>
              </a:rPr>
              <a:t/>
            </a:r>
            <a:br>
              <a:rPr lang="en-US" sz="2200" dirty="0" smtClean="0">
                <a:cs typeface="B Nazanin" pitchFamily="2" charset="-78"/>
              </a:rPr>
            </a:br>
            <a:r>
              <a:rPr lang="fa-IR" sz="2200" dirty="0" smtClean="0">
                <a:cs typeface="B Nazanin" pitchFamily="2" charset="-78"/>
              </a:rPr>
              <a:t> </a:t>
            </a:r>
            <a:r>
              <a:rPr lang="en-US" sz="2200" dirty="0" smtClean="0">
                <a:cs typeface="B Nazanin" pitchFamily="2" charset="-78"/>
              </a:rPr>
              <a:t/>
            </a:r>
            <a:br>
              <a:rPr lang="en-US" sz="2200" dirty="0" smtClean="0">
                <a:cs typeface="B Nazanin" pitchFamily="2" charset="-78"/>
              </a:rPr>
            </a:br>
            <a:r>
              <a:rPr lang="fa-IR" sz="2200" b="1" dirty="0" smtClean="0">
                <a:solidFill>
                  <a:srgbClr val="7030A0"/>
                </a:solidFill>
                <a:cs typeface="B Nazanin" pitchFamily="2" charset="-78"/>
              </a:rPr>
              <a:t>درجه جذب مركب، دانسيته را تعيين مي‌‌كند. ضريب جذب به تركيبي از عناصر مختلف كه شامل خمير كاغذ، رنگدانه‌هاي كاغذ، آهارزني، درجه پالايش، كلندرينگ، دانسيته و پوشش (</a:t>
            </a:r>
            <a:r>
              <a:rPr lang="en-US" sz="2200" b="1" dirty="0" smtClean="0">
                <a:solidFill>
                  <a:srgbClr val="7030A0"/>
                </a:solidFill>
                <a:cs typeface="B Nazanin" pitchFamily="2" charset="-78"/>
              </a:rPr>
              <a:t>Coating</a:t>
            </a:r>
            <a:r>
              <a:rPr lang="fa-IR" sz="2200" b="1" dirty="0" smtClean="0">
                <a:solidFill>
                  <a:srgbClr val="7030A0"/>
                </a:solidFill>
                <a:cs typeface="B Nazanin" pitchFamily="2" charset="-78"/>
              </a:rPr>
              <a:t>) سطح (اگر داراي پوشش باشد) مي‌‌شود، بستگي دارد. كاغذهاي معمولي و غيرگلاسه اغلب دانسيته پايين‌تري نسبت به كاغذهاي گلاسه دارند.</a:t>
            </a:r>
            <a:r>
              <a:rPr lang="en-US" sz="2200" dirty="0" smtClean="0"/>
              <a:t/>
            </a:r>
            <a:br>
              <a:rPr lang="en-US" sz="2200" dirty="0" smtClean="0"/>
            </a:br>
            <a:r>
              <a:rPr lang="fa-IR" sz="2200" dirty="0" smtClean="0"/>
              <a:t> </a:t>
            </a:r>
            <a:r>
              <a:rPr lang="en-US" dirty="0" smtClean="0"/>
              <a:t/>
            </a:r>
            <a:br>
              <a:rPr lang="en-US" dirty="0" smtClean="0"/>
            </a:br>
            <a:endParaRPr lang="fa-IR" dirty="0"/>
          </a:p>
        </p:txBody>
      </p:sp>
    </p:spTree>
  </p:cSld>
  <p:clrMapOvr>
    <a:masterClrMapping/>
  </p:clrMapOvr>
  <p:transition>
    <p:dissolv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357166"/>
            <a:ext cx="7772400" cy="7858180"/>
          </a:xfrm>
        </p:spPr>
        <p:txBody>
          <a:bodyPr>
            <a:normAutofit fontScale="90000"/>
          </a:bodyPr>
          <a:lstStyle/>
          <a:p>
            <a:pPr algn="r">
              <a:lnSpc>
                <a:spcPct val="150000"/>
              </a:lnSpc>
            </a:pPr>
            <a:r>
              <a:rPr lang="fa-IR" sz="4400" b="1" dirty="0" smtClean="0">
                <a:solidFill>
                  <a:srgbClr val="FF0000"/>
                </a:solidFill>
                <a:cs typeface="B Nazanin" pitchFamily="2" charset="-78"/>
              </a:rPr>
              <a:t>لايه مركب، غبار كاغذ، خواص شيميايي‌</a:t>
            </a:r>
            <a:r>
              <a:rPr lang="en-US" sz="4400" b="1" dirty="0" smtClean="0">
                <a:solidFill>
                  <a:srgbClr val="FF0000"/>
                </a:solidFill>
                <a:cs typeface="B Nazanin" pitchFamily="2" charset="-78"/>
              </a:rPr>
              <a:t>:</a:t>
            </a:r>
            <a:r>
              <a:rPr lang="en-US" sz="4400" b="1" dirty="0" smtClean="0">
                <a:solidFill>
                  <a:srgbClr val="7030A0"/>
                </a:solidFill>
                <a:cs typeface="B Nazanin" pitchFamily="2" charset="-78"/>
              </a:rPr>
              <a:t/>
            </a:r>
            <a:br>
              <a:rPr lang="en-US" sz="4400" b="1" dirty="0" smtClean="0">
                <a:solidFill>
                  <a:srgbClr val="7030A0"/>
                </a:solidFill>
                <a:cs typeface="B Nazanin" pitchFamily="2" charset="-78"/>
              </a:rPr>
            </a:br>
            <a:r>
              <a:rPr lang="fa-IR" dirty="0" smtClean="0"/>
              <a:t> </a:t>
            </a:r>
            <a:r>
              <a:rPr lang="fa-IR" sz="2700" dirty="0" smtClean="0">
                <a:solidFill>
                  <a:srgbClr val="0070C0"/>
                </a:solidFill>
                <a:cs typeface="B Nazanin" pitchFamily="2" charset="-78"/>
              </a:rPr>
              <a:t>لايه مركبي كه روي كار مي‌‌نشيند بايد ضخيم‌تر از ميزان  زبري سطح كاغذ يا مقوا باشد تا از اين طريق قشر مركب به‌طور يكنواخت روي سطح منتقل شود. كليشه‌هاي فتوپلي‌مر جديد كه داراي ميزان زبري </a:t>
            </a:r>
            <a:r>
              <a:rPr lang="en-US" sz="2700" dirty="0" smtClean="0">
                <a:solidFill>
                  <a:srgbClr val="0070C0"/>
                </a:solidFill>
                <a:cs typeface="B Nazanin" pitchFamily="2" charset="-78"/>
              </a:rPr>
              <a:t>Shore-A</a:t>
            </a:r>
            <a:r>
              <a:rPr lang="fa-IR" sz="2700" dirty="0" smtClean="0">
                <a:solidFill>
                  <a:srgbClr val="0070C0"/>
                </a:solidFill>
                <a:cs typeface="B Nazanin" pitchFamily="2" charset="-78"/>
              </a:rPr>
              <a:t>   هستند تا حدي مي‌‌توانند مشكل سطوح ناصاف مقوا را حل كرده و مركب را به‌طور يكنواخت روي سطح كار منتقل كنند. تركيب نامناسب و ناموزن كليشه، چسب و فومي كه براي زيرسازي كليشه به‌كار مي‌‌رود مي‌‌تواند باعث افزايش چاقي ترام شود. هر چه مقواي كنگره‌اي نرم‌تر باشد زبري سطح آن نيز كم‌تر است ولي از سوي ديگر وضوح عناصر چاپ شده روي اين نوع مقوا كاهش يافته و عناصر تصويري فشرده‌تر به نظر مي‌‌رسند.</a:t>
            </a:r>
            <a:r>
              <a:rPr lang="en-US" dirty="0" smtClean="0"/>
              <a:t/>
            </a:r>
            <a:br>
              <a:rPr lang="en-US" dirty="0" smtClean="0"/>
            </a:br>
            <a:r>
              <a:rPr lang="en-US" dirty="0" smtClean="0"/>
              <a:t/>
            </a:r>
            <a:br>
              <a:rPr lang="en-US" dirty="0" smtClean="0"/>
            </a:br>
            <a:endParaRPr lang="fa-IR" dirty="0"/>
          </a:p>
        </p:txBody>
      </p:sp>
    </p:spTree>
  </p:cSld>
  <p:clrMapOvr>
    <a:masterClrMapping/>
  </p:clrMapOvr>
  <p:transition>
    <p:dissolv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285728"/>
            <a:ext cx="7772400" cy="7429552"/>
          </a:xfrm>
        </p:spPr>
        <p:txBody>
          <a:bodyPr>
            <a:normAutofit fontScale="90000"/>
          </a:bodyPr>
          <a:lstStyle/>
          <a:p>
            <a:pPr algn="r">
              <a:lnSpc>
                <a:spcPct val="150000"/>
              </a:lnSpc>
            </a:pPr>
            <a:r>
              <a:rPr lang="fa-IR" sz="2700" dirty="0" smtClean="0">
                <a:solidFill>
                  <a:schemeClr val="tx1"/>
                </a:solidFill>
                <a:cs typeface="B Nazanin" pitchFamily="2" charset="-78"/>
              </a:rPr>
              <a:t>انتقال لايه‌هاي ضخيم‌تر مركب در هنگام چاپ نيز باعث افزايش چاقي ترام مي‌شود. لايه ضخيم مركب ديرتر خشك مي‌‌شود. همين امر باعث افزايش زمان چاپ مي‌‌شود كه به سهم خود هزينه‌ها را افزايش مي‌‌دهد. در چاپ فلكسو مركب‌هايي با ويسكوزيته پايين مورد استفاده قرار مي‌‌گيرند. حامل مركب قدرت انتقال بالا دارد و مي‌‌تواند به سرعت جذب كوتينگ شده و پيگمنت را روي سطح باقي بگذارد. تصوير براقيت را از دست داده و پيگمنت به راحتي از سطح كار زدوده مي‌‌شود. اين مشكل ممكن است هنگامي رخ دهد كه از لاينر با كيفيت پايين استفاده شده باشد. تطبيق درجه جذب لاينر با رئولوژي (سيال بودن) مركب از اهميت بالايي برخوردار است. گرد و غبار مقوا (</a:t>
            </a:r>
            <a:r>
              <a:rPr lang="en-US" sz="2700" dirty="0" smtClean="0">
                <a:solidFill>
                  <a:schemeClr val="tx1"/>
                </a:solidFill>
                <a:cs typeface="B Nazanin" pitchFamily="2" charset="-78"/>
              </a:rPr>
              <a:t>Dusting</a:t>
            </a:r>
            <a:r>
              <a:rPr lang="fa-IR" sz="2700" dirty="0" smtClean="0">
                <a:solidFill>
                  <a:schemeClr val="tx1"/>
                </a:solidFill>
                <a:cs typeface="B Nazanin" pitchFamily="2" charset="-78"/>
              </a:rPr>
              <a:t>) يكي ديگر از مشكلات چاپ بسته‌بندي است. اگر هيچ فيلتري براي مركب استفاده نشود، غبار كاغذ و مقوا در مركب جمع شده و به كليشه منتقل مي‌‌شوند. اين پديده </a:t>
            </a:r>
            <a:r>
              <a:rPr lang="en-US" sz="2700" dirty="0" smtClean="0">
                <a:solidFill>
                  <a:schemeClr val="tx1"/>
                </a:solidFill>
                <a:cs typeface="B Nazanin" pitchFamily="2" charset="-78"/>
              </a:rPr>
              <a:t>Dirty Printout</a:t>
            </a:r>
            <a:r>
              <a:rPr lang="fa-IR" sz="2700" dirty="0" smtClean="0">
                <a:solidFill>
                  <a:schemeClr val="tx1"/>
                </a:solidFill>
                <a:cs typeface="B Nazanin" pitchFamily="2" charset="-78"/>
              </a:rPr>
              <a:t>   يا چاپ چرك ناميده مي‌‌شود.</a:t>
            </a:r>
            <a:r>
              <a:rPr lang="en-US" dirty="0" smtClean="0"/>
              <a:t/>
            </a:r>
            <a:br>
              <a:rPr lang="en-US" dirty="0" smtClean="0"/>
            </a:br>
            <a:endParaRPr lang="fa-IR" dirty="0"/>
          </a:p>
        </p:txBody>
      </p:sp>
    </p:spTree>
  </p:cSld>
  <p:clrMapOvr>
    <a:masterClrMapping/>
  </p:clrMapOvr>
  <p:transition>
    <p:wheel spokes="2"/>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797568"/>
          </a:xfrm>
        </p:spPr>
        <p:txBody>
          <a:bodyPr>
            <a:normAutofit fontScale="90000"/>
          </a:bodyPr>
          <a:lstStyle/>
          <a:p>
            <a:pPr algn="r">
              <a:lnSpc>
                <a:spcPct val="150000"/>
              </a:lnSpc>
            </a:pPr>
            <a:r>
              <a:rPr lang="fa-IR" sz="3600" dirty="0" smtClean="0">
                <a:solidFill>
                  <a:srgbClr val="0070C0"/>
                </a:solidFill>
                <a:cs typeface="B Nazanin" pitchFamily="2" charset="-78"/>
              </a:rPr>
              <a:t>خواص و مواد شيميايي مركب مي‌‌توانند بر چاپ‌پذيري آن تأثير بگذارند. اگر لاينر بيش از حد اسيدي باشد زمان خشك شدن مركب افزايش پيدا مي‌‌كند. معمولاً مقدار </a:t>
            </a:r>
            <a:r>
              <a:rPr lang="en-US" sz="3600" dirty="0" smtClean="0">
                <a:solidFill>
                  <a:srgbClr val="0070C0"/>
                </a:solidFill>
                <a:cs typeface="B Nazanin" pitchFamily="2" charset="-78"/>
              </a:rPr>
              <a:t>PH</a:t>
            </a:r>
            <a:r>
              <a:rPr lang="fa-IR" sz="3600" dirty="0" smtClean="0">
                <a:solidFill>
                  <a:srgbClr val="0070C0"/>
                </a:solidFill>
                <a:cs typeface="B Nazanin" pitchFamily="2" charset="-78"/>
              </a:rPr>
              <a:t>  مناسب بين 5 و 5/‌‌5 و كمي بيشتر براي لاينرهاي بدون پوشش (</a:t>
            </a:r>
            <a:r>
              <a:rPr lang="en-US" sz="3600" dirty="0" smtClean="0">
                <a:solidFill>
                  <a:srgbClr val="0070C0"/>
                </a:solidFill>
                <a:cs typeface="B Nazanin" pitchFamily="2" charset="-78"/>
              </a:rPr>
              <a:t>Uncoated</a:t>
            </a:r>
            <a:r>
              <a:rPr lang="fa-IR" sz="3600" dirty="0" smtClean="0">
                <a:solidFill>
                  <a:srgbClr val="0070C0"/>
                </a:solidFill>
                <a:cs typeface="B Nazanin" pitchFamily="2" charset="-78"/>
              </a:rPr>
              <a:t>)  است و 7 تا  8/5 براي لاينرهاي پوشش‌ داده شده (</a:t>
            </a:r>
            <a:r>
              <a:rPr lang="en-US" sz="3600" dirty="0" smtClean="0">
                <a:solidFill>
                  <a:srgbClr val="0070C0"/>
                </a:solidFill>
                <a:cs typeface="B Nazanin" pitchFamily="2" charset="-78"/>
              </a:rPr>
              <a:t>Coated</a:t>
            </a:r>
            <a:r>
              <a:rPr lang="fa-IR" sz="3600" dirty="0" smtClean="0">
                <a:solidFill>
                  <a:srgbClr val="0070C0"/>
                </a:solidFill>
                <a:cs typeface="B Nazanin" pitchFamily="2" charset="-78"/>
              </a:rPr>
              <a:t>)  است.</a:t>
            </a:r>
            <a:r>
              <a:rPr lang="en-US" dirty="0" smtClean="0"/>
              <a:t/>
            </a:r>
            <a:br>
              <a:rPr lang="en-US" dirty="0" smtClean="0"/>
            </a:br>
            <a:endParaRPr lang="fa-IR" dirty="0"/>
          </a:p>
        </p:txBody>
      </p:sp>
    </p:spTree>
  </p:cSld>
  <p:clrMapOvr>
    <a:masterClrMapping/>
  </p:clrMapOvr>
  <p:transition>
    <p:fade thruBlk="1"/>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214290"/>
            <a:ext cx="7772400" cy="6643710"/>
          </a:xfrm>
        </p:spPr>
        <p:txBody>
          <a:bodyPr>
            <a:normAutofit fontScale="90000"/>
          </a:bodyPr>
          <a:lstStyle/>
          <a:p>
            <a:pPr algn="r"/>
            <a:r>
              <a:rPr lang="fa-IR" sz="3200" b="1" dirty="0" smtClean="0">
                <a:solidFill>
                  <a:srgbClr val="FF0000"/>
                </a:solidFill>
                <a:cs typeface="B Nazanin" pitchFamily="2" charset="-78"/>
              </a:rPr>
              <a:t/>
            </a:r>
            <a:br>
              <a:rPr lang="fa-IR" sz="3200" b="1" dirty="0" smtClean="0">
                <a:solidFill>
                  <a:srgbClr val="FF0000"/>
                </a:solidFill>
                <a:cs typeface="B Nazanin" pitchFamily="2" charset="-78"/>
              </a:rPr>
            </a:br>
            <a:r>
              <a:rPr lang="fa-IR" sz="3100" b="1" dirty="0" smtClean="0">
                <a:solidFill>
                  <a:srgbClr val="FF0000"/>
                </a:solidFill>
                <a:cs typeface="B Nazanin" pitchFamily="2" charset="-78"/>
              </a:rPr>
              <a:t>لاينرها:</a:t>
            </a:r>
            <a:r>
              <a:rPr lang="en-US" sz="2000" dirty="0" smtClean="0">
                <a:solidFill>
                  <a:srgbClr val="7030A0"/>
                </a:solidFill>
                <a:cs typeface="B Nazanin" pitchFamily="2" charset="-78"/>
              </a:rPr>
              <a:t/>
            </a:r>
            <a:br>
              <a:rPr lang="en-US" sz="2000" dirty="0" smtClean="0">
                <a:solidFill>
                  <a:srgbClr val="7030A0"/>
                </a:solidFill>
                <a:cs typeface="B Nazanin" pitchFamily="2" charset="-78"/>
              </a:rPr>
            </a:br>
            <a:r>
              <a:rPr lang="fa-IR" sz="2000" dirty="0" smtClean="0">
                <a:solidFill>
                  <a:srgbClr val="7030A0"/>
                </a:solidFill>
                <a:cs typeface="B Nazanin" pitchFamily="2" charset="-78"/>
              </a:rPr>
              <a:t> </a:t>
            </a:r>
            <a:r>
              <a:rPr lang="en-US" sz="2000" dirty="0" smtClean="0">
                <a:solidFill>
                  <a:srgbClr val="7030A0"/>
                </a:solidFill>
                <a:cs typeface="B Nazanin" pitchFamily="2" charset="-78"/>
              </a:rPr>
              <a:t/>
            </a:r>
            <a:br>
              <a:rPr lang="en-US" sz="2000" dirty="0" smtClean="0">
                <a:solidFill>
                  <a:srgbClr val="7030A0"/>
                </a:solidFill>
                <a:cs typeface="B Nazanin" pitchFamily="2" charset="-78"/>
              </a:rPr>
            </a:br>
            <a:r>
              <a:rPr lang="fa-IR" sz="2700" b="1" dirty="0" smtClean="0">
                <a:solidFill>
                  <a:srgbClr val="00B050"/>
                </a:solidFill>
                <a:cs typeface="B Nazanin" pitchFamily="2" charset="-78"/>
              </a:rPr>
              <a:t>به‌طور كلي در صنعت بسته‌بندي سه نوع لاينر وجود دارد:</a:t>
            </a:r>
            <a:br>
              <a:rPr lang="fa-IR" sz="2700" b="1" dirty="0" smtClean="0">
                <a:solidFill>
                  <a:srgbClr val="00B050"/>
                </a:solidFill>
                <a:cs typeface="B Nazanin" pitchFamily="2" charset="-78"/>
              </a:rPr>
            </a:br>
            <a:r>
              <a:rPr lang="fa-IR" sz="2000" dirty="0" smtClean="0">
                <a:solidFill>
                  <a:srgbClr val="7030A0"/>
                </a:solidFill>
                <a:cs typeface="B Nazanin" pitchFamily="2" charset="-78"/>
              </a:rPr>
              <a:t/>
            </a:r>
            <a:br>
              <a:rPr lang="fa-IR" sz="2000" dirty="0" smtClean="0">
                <a:solidFill>
                  <a:srgbClr val="7030A0"/>
                </a:solidFill>
                <a:cs typeface="B Nazanin" pitchFamily="2" charset="-78"/>
              </a:rPr>
            </a:br>
            <a:r>
              <a:rPr lang="fa-IR" sz="2000" dirty="0" smtClean="0">
                <a:solidFill>
                  <a:srgbClr val="7030A0"/>
                </a:solidFill>
                <a:cs typeface="B Nazanin" pitchFamily="2" charset="-78"/>
              </a:rPr>
              <a:t/>
            </a:r>
            <a:br>
              <a:rPr lang="fa-IR" sz="2000" dirty="0" smtClean="0">
                <a:solidFill>
                  <a:srgbClr val="7030A0"/>
                </a:solidFill>
                <a:cs typeface="B Nazanin" pitchFamily="2" charset="-78"/>
              </a:rPr>
            </a:br>
            <a:r>
              <a:rPr lang="fa-IR" sz="2200" b="1" dirty="0" smtClean="0">
                <a:solidFill>
                  <a:srgbClr val="7030A0"/>
                </a:solidFill>
                <a:cs typeface="B Nazanin" pitchFamily="2" charset="-78"/>
              </a:rPr>
              <a:t>- كرافت لاينر (</a:t>
            </a:r>
            <a:r>
              <a:rPr lang="en-US" sz="2200" b="1" dirty="0" smtClean="0">
                <a:solidFill>
                  <a:srgbClr val="7030A0"/>
                </a:solidFill>
                <a:cs typeface="B Nazanin" pitchFamily="2" charset="-78"/>
              </a:rPr>
              <a:t>Kraft Liner</a:t>
            </a:r>
            <a:r>
              <a:rPr lang="fa-IR" sz="2200" b="1" dirty="0" smtClean="0">
                <a:solidFill>
                  <a:srgbClr val="7030A0"/>
                </a:solidFill>
                <a:cs typeface="B Nazanin" pitchFamily="2" charset="-78"/>
              </a:rPr>
              <a:t>) هنگامي استفاده مي‌‌شود كه مقاومت پارگي كارتن بايد بالا باشد. اين لاينر به‌طور معمول با فلوت‌‌هاي </a:t>
            </a:r>
            <a:r>
              <a:rPr lang="en-US" sz="2200" b="1" dirty="0" smtClean="0">
                <a:solidFill>
                  <a:srgbClr val="7030A0"/>
                </a:solidFill>
                <a:cs typeface="B Nazanin" pitchFamily="2" charset="-78"/>
              </a:rPr>
              <a:t>A</a:t>
            </a:r>
            <a:r>
              <a:rPr lang="fa-IR" sz="2200" b="1" dirty="0" smtClean="0">
                <a:solidFill>
                  <a:srgbClr val="7030A0"/>
                </a:solidFill>
                <a:cs typeface="B Nazanin" pitchFamily="2" charset="-78"/>
              </a:rPr>
              <a:t>، </a:t>
            </a:r>
            <a:r>
              <a:rPr lang="en-US" sz="2200" b="1" dirty="0" smtClean="0">
                <a:solidFill>
                  <a:srgbClr val="7030A0"/>
                </a:solidFill>
                <a:cs typeface="B Nazanin" pitchFamily="2" charset="-78"/>
              </a:rPr>
              <a:t>C </a:t>
            </a:r>
            <a:r>
              <a:rPr lang="fa-IR" sz="2200" b="1" dirty="0" smtClean="0">
                <a:solidFill>
                  <a:srgbClr val="7030A0"/>
                </a:solidFill>
                <a:cs typeface="B Nazanin" pitchFamily="2" charset="-78"/>
              </a:rPr>
              <a:t>و </a:t>
            </a:r>
            <a:r>
              <a:rPr lang="en-US" sz="2200" b="1" dirty="0" smtClean="0">
                <a:solidFill>
                  <a:srgbClr val="7030A0"/>
                </a:solidFill>
                <a:cs typeface="B Nazanin" pitchFamily="2" charset="-78"/>
              </a:rPr>
              <a:t>B </a:t>
            </a:r>
            <a:r>
              <a:rPr lang="fa-IR" sz="2200" b="1" dirty="0" smtClean="0">
                <a:solidFill>
                  <a:srgbClr val="7030A0"/>
                </a:solidFill>
                <a:cs typeface="B Nazanin" pitchFamily="2" charset="-78"/>
              </a:rPr>
              <a:t>به‌كار مي‌‌رود.</a:t>
            </a:r>
            <a:r>
              <a:rPr lang="en-US" sz="2200" b="1" dirty="0" smtClean="0">
                <a:solidFill>
                  <a:srgbClr val="7030A0"/>
                </a:solidFill>
                <a:cs typeface="B Nazanin" pitchFamily="2" charset="-78"/>
              </a:rPr>
              <a:t/>
            </a:r>
            <a:br>
              <a:rPr lang="en-US" sz="2200" b="1" dirty="0" smtClean="0">
                <a:solidFill>
                  <a:srgbClr val="7030A0"/>
                </a:solidFill>
                <a:cs typeface="B Nazanin" pitchFamily="2" charset="-78"/>
              </a:rPr>
            </a:br>
            <a:r>
              <a:rPr lang="fa-IR" sz="2200" b="1" dirty="0" smtClean="0">
                <a:solidFill>
                  <a:srgbClr val="7030A0"/>
                </a:solidFill>
                <a:cs typeface="B Nazanin" pitchFamily="2" charset="-78"/>
              </a:rPr>
              <a:t> </a:t>
            </a:r>
            <a:r>
              <a:rPr lang="en-US" sz="2200" b="1" dirty="0" smtClean="0">
                <a:solidFill>
                  <a:srgbClr val="7030A0"/>
                </a:solidFill>
                <a:cs typeface="B Nazanin" pitchFamily="2" charset="-78"/>
              </a:rPr>
              <a:t/>
            </a:r>
            <a:br>
              <a:rPr lang="en-US" sz="2200" b="1" dirty="0" smtClean="0">
                <a:solidFill>
                  <a:srgbClr val="7030A0"/>
                </a:solidFill>
                <a:cs typeface="B Nazanin" pitchFamily="2" charset="-78"/>
              </a:rPr>
            </a:br>
            <a:r>
              <a:rPr lang="fa-IR" sz="2200" b="1" dirty="0" smtClean="0">
                <a:solidFill>
                  <a:srgbClr val="7030A0"/>
                </a:solidFill>
                <a:cs typeface="B Nazanin" pitchFamily="2" charset="-78"/>
              </a:rPr>
              <a:t>- تست لاينر (</a:t>
            </a:r>
            <a:r>
              <a:rPr lang="en-US" sz="2200" b="1" dirty="0" smtClean="0">
                <a:solidFill>
                  <a:srgbClr val="7030A0"/>
                </a:solidFill>
                <a:cs typeface="B Nazanin" pitchFamily="2" charset="-78"/>
              </a:rPr>
              <a:t>Test Liner</a:t>
            </a:r>
            <a:r>
              <a:rPr lang="fa-IR" sz="2200" b="1" dirty="0" smtClean="0">
                <a:solidFill>
                  <a:srgbClr val="7030A0"/>
                </a:solidFill>
                <a:cs typeface="B Nazanin" pitchFamily="2" charset="-78"/>
              </a:rPr>
              <a:t>) يك كاغذ ارزان و كارآمد است كه از كاغذ باطله ساخته مي‌‌شود. اين كاغذ از دو لايه تشكيل شده است. يك لايه ضخيم‌تر و يك لايه بيروني جذاب‌تر. اين لاينر نيز تنها با فلوت‌هاي </a:t>
            </a:r>
            <a:r>
              <a:rPr lang="en-US" sz="2200" b="1" dirty="0" smtClean="0">
                <a:solidFill>
                  <a:srgbClr val="7030A0"/>
                </a:solidFill>
                <a:cs typeface="B Nazanin" pitchFamily="2" charset="-78"/>
              </a:rPr>
              <a:t>A</a:t>
            </a:r>
            <a:r>
              <a:rPr lang="fa-IR" sz="2200" b="1" dirty="0" smtClean="0">
                <a:solidFill>
                  <a:srgbClr val="7030A0"/>
                </a:solidFill>
                <a:cs typeface="B Nazanin" pitchFamily="2" charset="-78"/>
              </a:rPr>
              <a:t>  ، </a:t>
            </a:r>
            <a:r>
              <a:rPr lang="en-US" sz="2200" b="1" dirty="0" smtClean="0">
                <a:solidFill>
                  <a:srgbClr val="7030A0"/>
                </a:solidFill>
                <a:cs typeface="B Nazanin" pitchFamily="2" charset="-78"/>
              </a:rPr>
              <a:t>C </a:t>
            </a:r>
            <a:r>
              <a:rPr lang="fa-IR" sz="2200" b="1" dirty="0" smtClean="0">
                <a:solidFill>
                  <a:srgbClr val="7030A0"/>
                </a:solidFill>
                <a:cs typeface="B Nazanin" pitchFamily="2" charset="-78"/>
              </a:rPr>
              <a:t>و </a:t>
            </a:r>
            <a:r>
              <a:rPr lang="en-US" sz="2200" b="1" dirty="0" smtClean="0">
                <a:solidFill>
                  <a:srgbClr val="7030A0"/>
                </a:solidFill>
                <a:cs typeface="B Nazanin" pitchFamily="2" charset="-78"/>
              </a:rPr>
              <a:t>B </a:t>
            </a:r>
            <a:r>
              <a:rPr lang="fa-IR" sz="2200" b="1" dirty="0" smtClean="0">
                <a:solidFill>
                  <a:srgbClr val="7030A0"/>
                </a:solidFill>
                <a:cs typeface="B Nazanin" pitchFamily="2" charset="-78"/>
              </a:rPr>
              <a:t>به‌كار مي‌‌رود.</a:t>
            </a:r>
            <a:r>
              <a:rPr lang="en-US" sz="2200" b="1" dirty="0" smtClean="0">
                <a:solidFill>
                  <a:srgbClr val="7030A0"/>
                </a:solidFill>
                <a:cs typeface="B Nazanin" pitchFamily="2" charset="-78"/>
              </a:rPr>
              <a:t/>
            </a:r>
            <a:br>
              <a:rPr lang="en-US" sz="2200" b="1" dirty="0" smtClean="0">
                <a:solidFill>
                  <a:srgbClr val="7030A0"/>
                </a:solidFill>
                <a:cs typeface="B Nazanin" pitchFamily="2" charset="-78"/>
              </a:rPr>
            </a:br>
            <a:r>
              <a:rPr lang="fa-IR" sz="2200" b="1" dirty="0" smtClean="0">
                <a:solidFill>
                  <a:srgbClr val="7030A0"/>
                </a:solidFill>
                <a:cs typeface="B Nazanin" pitchFamily="2" charset="-78"/>
              </a:rPr>
              <a:t> </a:t>
            </a:r>
            <a:r>
              <a:rPr lang="en-US" sz="2200" b="1" dirty="0" smtClean="0">
                <a:solidFill>
                  <a:srgbClr val="7030A0"/>
                </a:solidFill>
                <a:cs typeface="B Nazanin" pitchFamily="2" charset="-78"/>
              </a:rPr>
              <a:t/>
            </a:r>
            <a:br>
              <a:rPr lang="en-US" sz="2200" b="1" dirty="0" smtClean="0">
                <a:solidFill>
                  <a:srgbClr val="7030A0"/>
                </a:solidFill>
                <a:cs typeface="B Nazanin" pitchFamily="2" charset="-78"/>
              </a:rPr>
            </a:br>
            <a:r>
              <a:rPr lang="fa-IR" sz="2200" b="1" dirty="0" smtClean="0">
                <a:solidFill>
                  <a:srgbClr val="7030A0"/>
                </a:solidFill>
                <a:cs typeface="B Nazanin" pitchFamily="2" charset="-78"/>
              </a:rPr>
              <a:t>- لاينر تزييني (</a:t>
            </a:r>
            <a:r>
              <a:rPr lang="en-US" sz="2200" b="1" dirty="0" smtClean="0">
                <a:solidFill>
                  <a:srgbClr val="7030A0"/>
                </a:solidFill>
                <a:cs typeface="B Nazanin" pitchFamily="2" charset="-78"/>
              </a:rPr>
              <a:t>Decorative Liner</a:t>
            </a:r>
            <a:r>
              <a:rPr lang="fa-IR" sz="2200" b="1" dirty="0" smtClean="0">
                <a:solidFill>
                  <a:srgbClr val="7030A0"/>
                </a:solidFill>
                <a:cs typeface="B Nazanin" pitchFamily="2" charset="-78"/>
              </a:rPr>
              <a:t>) يا لاينر گلاسه.</a:t>
            </a:r>
            <a:r>
              <a:rPr lang="en-US" sz="2200" b="1" dirty="0" smtClean="0">
                <a:solidFill>
                  <a:srgbClr val="7030A0"/>
                </a:solidFill>
                <a:cs typeface="B Nazanin" pitchFamily="2" charset="-78"/>
              </a:rPr>
              <a:t/>
            </a:r>
            <a:br>
              <a:rPr lang="en-US" sz="2200" b="1" dirty="0" smtClean="0">
                <a:solidFill>
                  <a:srgbClr val="7030A0"/>
                </a:solidFill>
                <a:cs typeface="B Nazanin" pitchFamily="2" charset="-78"/>
              </a:rPr>
            </a:br>
            <a:r>
              <a:rPr lang="fa-IR" sz="2200" b="1" dirty="0" smtClean="0">
                <a:solidFill>
                  <a:srgbClr val="7030A0"/>
                </a:solidFill>
                <a:cs typeface="B Nazanin" pitchFamily="2" charset="-78"/>
              </a:rPr>
              <a:t> </a:t>
            </a:r>
            <a:r>
              <a:rPr lang="en-US" sz="2200" b="1" dirty="0" smtClean="0">
                <a:solidFill>
                  <a:srgbClr val="7030A0"/>
                </a:solidFill>
                <a:cs typeface="B Nazanin" pitchFamily="2" charset="-78"/>
              </a:rPr>
              <a:t/>
            </a:r>
            <a:br>
              <a:rPr lang="en-US" sz="2200" b="1" dirty="0" smtClean="0">
                <a:solidFill>
                  <a:srgbClr val="7030A0"/>
                </a:solidFill>
                <a:cs typeface="B Nazanin" pitchFamily="2" charset="-78"/>
              </a:rPr>
            </a:br>
            <a:r>
              <a:rPr lang="fa-IR" sz="2200" b="1" dirty="0" smtClean="0">
                <a:solidFill>
                  <a:srgbClr val="7030A0"/>
                </a:solidFill>
                <a:cs typeface="B Nazanin" pitchFamily="2" charset="-78"/>
              </a:rPr>
              <a:t> در زمينه لاينرها همواره سه انتخاب وجود دارد. لاينر غيرگلاسه، لاينر نيمه‌گلاسه و لاينر تمام گلاسه. به لاينرهاي گلاسه لاينرهاي تزييني نيز مي‌‌گويند. لايه بيرون اين لاينر مي‌‌توان چاپ زيبا و جذابي به‌ويژه براي كارهاي چند رنگ ارايه دهد. از لاينرهاي تزييني به‌طور روزافزون همراه با فلوت‌‌هاي </a:t>
            </a:r>
            <a:r>
              <a:rPr lang="en-US" sz="2200" b="1" dirty="0" smtClean="0">
                <a:solidFill>
                  <a:srgbClr val="7030A0"/>
                </a:solidFill>
                <a:cs typeface="B Nazanin" pitchFamily="2" charset="-78"/>
              </a:rPr>
              <a:t>B</a:t>
            </a:r>
            <a:r>
              <a:rPr lang="fa-IR" sz="2200" b="1" dirty="0" smtClean="0">
                <a:solidFill>
                  <a:srgbClr val="7030A0"/>
                </a:solidFill>
                <a:cs typeface="B Nazanin" pitchFamily="2" charset="-78"/>
              </a:rPr>
              <a:t>،  </a:t>
            </a:r>
            <a:r>
              <a:rPr lang="en-US" sz="2200" b="1" dirty="0" smtClean="0">
                <a:solidFill>
                  <a:srgbClr val="7030A0"/>
                </a:solidFill>
                <a:cs typeface="B Nazanin" pitchFamily="2" charset="-78"/>
              </a:rPr>
              <a:t>E </a:t>
            </a:r>
            <a:r>
              <a:rPr lang="fa-IR" sz="2200" b="1" dirty="0" smtClean="0">
                <a:solidFill>
                  <a:srgbClr val="7030A0"/>
                </a:solidFill>
                <a:cs typeface="B Nazanin" pitchFamily="2" charset="-78"/>
              </a:rPr>
              <a:t>و </a:t>
            </a:r>
            <a:r>
              <a:rPr lang="en-US" sz="2200" b="1" dirty="0" smtClean="0">
                <a:solidFill>
                  <a:srgbClr val="7030A0"/>
                </a:solidFill>
                <a:cs typeface="B Nazanin" pitchFamily="2" charset="-78"/>
              </a:rPr>
              <a:t>F </a:t>
            </a:r>
            <a:r>
              <a:rPr lang="fa-IR" sz="2200" b="1" dirty="0" smtClean="0">
                <a:solidFill>
                  <a:srgbClr val="7030A0"/>
                </a:solidFill>
                <a:cs typeface="B Nazanin" pitchFamily="2" charset="-78"/>
              </a:rPr>
              <a:t>استفاده مي‌‌شود.</a:t>
            </a:r>
            <a:r>
              <a:rPr lang="en-US" sz="2000" dirty="0" smtClean="0">
                <a:solidFill>
                  <a:srgbClr val="7030A0"/>
                </a:solidFill>
                <a:cs typeface="B Nazanin" pitchFamily="2" charset="-78"/>
              </a:rPr>
              <a:t/>
            </a:r>
            <a:br>
              <a:rPr lang="en-US" sz="2000" dirty="0" smtClean="0">
                <a:solidFill>
                  <a:srgbClr val="7030A0"/>
                </a:solidFill>
                <a:cs typeface="B Nazanin" pitchFamily="2" charset="-78"/>
              </a:rPr>
            </a:br>
            <a:r>
              <a:rPr lang="fa-IR" sz="2000" dirty="0" smtClean="0">
                <a:solidFill>
                  <a:srgbClr val="7030A0"/>
                </a:solidFill>
                <a:cs typeface="B Nazanin" pitchFamily="2" charset="-78"/>
              </a:rPr>
              <a:t> </a:t>
            </a:r>
            <a:r>
              <a:rPr lang="en-US" dirty="0" smtClean="0"/>
              <a:t/>
            </a:r>
            <a:br>
              <a:rPr lang="en-US" dirty="0" smtClean="0"/>
            </a:br>
            <a:endParaRPr lang="fa-IR" dirty="0"/>
          </a:p>
        </p:txBody>
      </p:sp>
    </p:spTree>
  </p:cSld>
  <p:clrMapOvr>
    <a:masterClrMapping/>
  </p:clrMapOvr>
  <p:transition>
    <p:strips/>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0"/>
            <a:ext cx="7772400" cy="7286652"/>
          </a:xfrm>
        </p:spPr>
        <p:txBody>
          <a:bodyPr>
            <a:normAutofit fontScale="90000"/>
          </a:bodyPr>
          <a:lstStyle/>
          <a:p>
            <a:pPr algn="r">
              <a:lnSpc>
                <a:spcPct val="150000"/>
              </a:lnSpc>
            </a:pPr>
            <a:r>
              <a:rPr lang="fa-IR" sz="3100" b="1" dirty="0" smtClean="0">
                <a:solidFill>
                  <a:srgbClr val="FF0000"/>
                </a:solidFill>
                <a:cs typeface="B Nazanin" pitchFamily="2" charset="-78"/>
              </a:rPr>
              <a:t>كليشه‌هاي  فتوپلي‌مر  براي  چاپ  كارتن‌</a:t>
            </a:r>
            <a:r>
              <a:rPr lang="en-US" sz="3100" b="1" dirty="0" smtClean="0">
                <a:solidFill>
                  <a:srgbClr val="FF0000"/>
                </a:solidFill>
                <a:cs typeface="B Nazanin" pitchFamily="2" charset="-78"/>
              </a:rPr>
              <a:t>:</a:t>
            </a:r>
            <a:r>
              <a:rPr lang="en-US" sz="3100" dirty="0" smtClean="0">
                <a:cs typeface="B Nazanin" pitchFamily="2" charset="-78"/>
              </a:rPr>
              <a:t/>
            </a:r>
            <a:br>
              <a:rPr lang="en-US" sz="3100" dirty="0" smtClean="0">
                <a:cs typeface="B Nazanin" pitchFamily="2" charset="-78"/>
              </a:rPr>
            </a:br>
            <a:r>
              <a:rPr lang="fa-IR" sz="3100" dirty="0" smtClean="0">
                <a:cs typeface="B Nazanin" pitchFamily="2" charset="-78"/>
              </a:rPr>
              <a:t> </a:t>
            </a:r>
            <a:r>
              <a:rPr lang="en-US" sz="3100" dirty="0" smtClean="0">
                <a:cs typeface="B Nazanin" pitchFamily="2" charset="-78"/>
              </a:rPr>
              <a:t/>
            </a:r>
            <a:br>
              <a:rPr lang="en-US" sz="3100" dirty="0" smtClean="0">
                <a:cs typeface="B Nazanin" pitchFamily="2" charset="-78"/>
              </a:rPr>
            </a:br>
            <a:r>
              <a:rPr lang="fa-IR" sz="3200" dirty="0" smtClean="0">
                <a:solidFill>
                  <a:srgbClr val="7030A0"/>
                </a:solidFill>
                <a:cs typeface="B Nazanin" pitchFamily="2" charset="-78"/>
              </a:rPr>
              <a:t>ويژگي‌هاي كليشه‌هاي فتوپلي‌مري كه براي چاپ مستقيم روي كارتن به‌كار مي‌‌روند توسط عوامل مختلف از جمله فرايند چاپي، سطح چاپ‌پذير ، شرايط و نيروهايي كه در هنگام چاپ به وجود مي‌‌آيند تعيين مي‌‌شود. انواع لاينرها، انواع كاغذها و مقواها با ويژگي‌هاي كيفي متفاوت، خواص مركب، مشخصات فني نورد آنيلوكس و محدوديت‌هاي ماشين چاپ هر كدام به سهم خود در فرايند چاپ مستقيم روي كارتن، بهينه‌سازي آن و توليدات ديگري كه در صنايع تبديلي استفاده مي‌‌شود نقش ايفا مي‌‌كنند.</a:t>
            </a:r>
            <a:r>
              <a:rPr lang="en-US" sz="3200" dirty="0" smtClean="0">
                <a:solidFill>
                  <a:srgbClr val="7030A0"/>
                </a:solidFill>
                <a:cs typeface="B Nazanin" pitchFamily="2" charset="-78"/>
              </a:rPr>
              <a:t/>
            </a:r>
            <a:br>
              <a:rPr lang="en-US" sz="3200" dirty="0" smtClean="0">
                <a:solidFill>
                  <a:srgbClr val="7030A0"/>
                </a:solidFill>
                <a:cs typeface="B Nazanin" pitchFamily="2" charset="-78"/>
              </a:rPr>
            </a:br>
            <a:endParaRPr lang="fa-IR" sz="3200" dirty="0">
              <a:solidFill>
                <a:srgbClr val="7030A0"/>
              </a:solidFill>
              <a:cs typeface="B Nazanin" pitchFamily="2" charset="-78"/>
            </a:endParaRPr>
          </a:p>
        </p:txBody>
      </p:sp>
    </p:spTree>
  </p:cSld>
  <p:clrMapOvr>
    <a:masterClrMapping/>
  </p:clrMapOvr>
  <p:transition>
    <p:wedge/>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69072"/>
          </a:xfrm>
        </p:spPr>
        <p:txBody>
          <a:bodyPr>
            <a:normAutofit fontScale="90000"/>
          </a:bodyPr>
          <a:lstStyle/>
          <a:p>
            <a:pPr algn="r">
              <a:lnSpc>
                <a:spcPct val="150000"/>
              </a:lnSpc>
            </a:pPr>
            <a:r>
              <a:rPr lang="fa-IR" sz="3100" dirty="0" smtClean="0">
                <a:solidFill>
                  <a:srgbClr val="7030A0"/>
                </a:solidFill>
                <a:cs typeface="B Nazanin" pitchFamily="2" charset="-78"/>
              </a:rPr>
              <a:t>كليشه‌هاي فتوپلي‌مر از چهار بخش تشكيل شده‌اند: </a:t>
            </a:r>
            <a:r>
              <a:rPr lang="fa-IR" sz="3100" dirty="0" smtClean="0">
                <a:solidFill>
                  <a:srgbClr val="FF0000"/>
                </a:solidFill>
                <a:cs typeface="B Nazanin" pitchFamily="2" charset="-78"/>
              </a:rPr>
              <a:t>مواد چسبنده</a:t>
            </a:r>
            <a:r>
              <a:rPr lang="fa-IR" sz="3100" dirty="0" smtClean="0">
                <a:solidFill>
                  <a:srgbClr val="7030A0"/>
                </a:solidFill>
                <a:cs typeface="B Nazanin" pitchFamily="2" charset="-78"/>
              </a:rPr>
              <a:t>، </a:t>
            </a:r>
            <a:r>
              <a:rPr lang="fa-IR" sz="3100" dirty="0" smtClean="0">
                <a:solidFill>
                  <a:srgbClr val="FF0000"/>
                </a:solidFill>
                <a:cs typeface="B Nazanin" pitchFamily="2" charset="-78"/>
              </a:rPr>
              <a:t>مونومرها، فعال‌كننده‌هاي نوري و مواد افزوني</a:t>
            </a:r>
            <a:r>
              <a:rPr lang="fa-IR" sz="3100" dirty="0" smtClean="0">
                <a:solidFill>
                  <a:srgbClr val="7030A0"/>
                </a:solidFill>
                <a:cs typeface="B Nazanin" pitchFamily="2" charset="-78"/>
              </a:rPr>
              <a:t>. تنوع و تعداد اين اجزا، خواص هر كدام و تأثير متقابل اين اجزا بر همديگر سهم فراواني در عملكرد و كيفيت چاپ دارند. اجزاي به‌كار رفته در ساخت كليشه‌هاي فتوپلي‌مر بر انتخاب نوع مركب آب پايه نيز تأثير دارند. خواص انتقال مركب، ميزان چسبي كه بايد به‌كار رود، رزولوشن كليشه، ثبات آن،و محدوديت‌هاي ماشين چاپ مهم‌ترين مواردي هستند كه در هنگام ساخت كليشه توسط سازندگان در نظر گرفته مي‌‌شود.</a:t>
            </a:r>
            <a:r>
              <a:rPr lang="en-US" dirty="0" smtClean="0"/>
              <a:t/>
            </a:r>
            <a:br>
              <a:rPr lang="en-US" dirty="0" smtClean="0"/>
            </a:br>
            <a:endParaRPr lang="fa-IR" dirty="0"/>
          </a:p>
        </p:txBody>
      </p:sp>
    </p:spTree>
  </p:cSld>
  <p:clrMapOvr>
    <a:masterClrMapping/>
  </p:clrMapOvr>
  <p:transition>
    <p:pull dir="lu"/>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297634"/>
          </a:xfrm>
        </p:spPr>
        <p:txBody>
          <a:bodyPr>
            <a:normAutofit/>
          </a:bodyPr>
          <a:lstStyle/>
          <a:p>
            <a:pPr algn="r">
              <a:lnSpc>
                <a:spcPct val="150000"/>
              </a:lnSpc>
            </a:pPr>
            <a:r>
              <a:rPr lang="fa-IR" b="1" dirty="0" smtClean="0">
                <a:solidFill>
                  <a:srgbClr val="FF0000"/>
                </a:solidFill>
                <a:cs typeface="B Nazanin" pitchFamily="2" charset="-78"/>
              </a:rPr>
              <a:t>ويژگي‌هاي كليشه فلكسو:</a:t>
            </a:r>
            <a:r>
              <a:rPr lang="en-US" sz="2800" dirty="0" smtClean="0">
                <a:cs typeface="B Nazanin" pitchFamily="2" charset="-78"/>
              </a:rPr>
              <a:t/>
            </a:r>
            <a:br>
              <a:rPr lang="en-US" sz="2800" dirty="0" smtClean="0">
                <a:cs typeface="B Nazanin" pitchFamily="2" charset="-78"/>
              </a:rPr>
            </a:br>
            <a:r>
              <a:rPr lang="fa-IR" sz="2800" dirty="0" smtClean="0">
                <a:cs typeface="B Nazanin" pitchFamily="2" charset="-78"/>
              </a:rPr>
              <a:t> </a:t>
            </a:r>
            <a:r>
              <a:rPr lang="en-US" sz="2800" dirty="0" smtClean="0">
                <a:cs typeface="B Nazanin" pitchFamily="2" charset="-78"/>
              </a:rPr>
              <a:t/>
            </a:r>
            <a:br>
              <a:rPr lang="en-US" sz="2800" dirty="0" smtClean="0">
                <a:cs typeface="B Nazanin" pitchFamily="2" charset="-78"/>
              </a:rPr>
            </a:br>
            <a:r>
              <a:rPr lang="fa-IR" sz="2800" dirty="0" smtClean="0">
                <a:solidFill>
                  <a:srgbClr val="0070C0"/>
                </a:solidFill>
                <a:cs typeface="B Nazanin" pitchFamily="2" charset="-78"/>
              </a:rPr>
              <a:t>در طراحي و ساخت كليشه‌هاي فلكسوي جديد، نياز چاپكاران براي توليد نقاط هافتون ظريف‌تر، رزولوشن بالا، نقاط درخشان و در عين حال انتقال يك‌دست و يكنواخت مركب روي كار، از سوي سازندگان كليشه در نظر ‌گرفته مي‌‌شود. البته دستيابي به همه اين عوامل كاري  دشوار است  و اغلب يك  ويژگي فداي ويژگي ديگري مي‌‌شود. چاپكاران نيز كليشه‌هاي فلكسو را با چسب‌هاي  گوناگون و مواد مختلف براي زيرسازي و لاينرهاي  گوناگون استفاده مي‌‌كنند.</a:t>
            </a:r>
            <a:endParaRPr lang="fa-IR" sz="2800" dirty="0">
              <a:solidFill>
                <a:srgbClr val="0070C0"/>
              </a:solidFill>
              <a:cs typeface="B Nazanin" pitchFamily="2" charset="-78"/>
            </a:endParaRPr>
          </a:p>
        </p:txBody>
      </p:sp>
    </p:spTree>
  </p:cSld>
  <p:clrMapOvr>
    <a:masterClrMapping/>
  </p:clrMapOvr>
  <p:transition>
    <p:strips dir="rd"/>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214290"/>
            <a:ext cx="7772400" cy="7358114"/>
          </a:xfrm>
        </p:spPr>
        <p:txBody>
          <a:bodyPr>
            <a:normAutofit fontScale="90000"/>
          </a:bodyPr>
          <a:lstStyle/>
          <a:p>
            <a:pPr algn="r">
              <a:lnSpc>
                <a:spcPct val="150000"/>
              </a:lnSpc>
            </a:pPr>
            <a:r>
              <a:rPr lang="fa-IR" sz="3100" dirty="0" smtClean="0">
                <a:solidFill>
                  <a:srgbClr val="0070C0"/>
                </a:solidFill>
                <a:cs typeface="B Nazanin" pitchFamily="2" charset="-78"/>
              </a:rPr>
              <a:t>همين امر تركيب‌ها و آميزه‌هاي متعدد و فراواني را در مقابل چاپكاران  قرار مي‌‌دهد.  علت  تركيب مواد و محصولات مختلف استفاده بهينه از برخي از خواص كليشه، الاستيسيته  (كشساني)، سختي‌سنج (</a:t>
            </a:r>
            <a:r>
              <a:rPr lang="en-US" sz="3100" dirty="0" err="1" smtClean="0">
                <a:solidFill>
                  <a:srgbClr val="0070C0"/>
                </a:solidFill>
                <a:cs typeface="B Nazanin" pitchFamily="2" charset="-78"/>
              </a:rPr>
              <a:t>Durometer</a:t>
            </a:r>
            <a:r>
              <a:rPr lang="fa-IR" sz="3100" dirty="0" smtClean="0">
                <a:solidFill>
                  <a:srgbClr val="0070C0"/>
                </a:solidFill>
                <a:cs typeface="B Nazanin" pitchFamily="2" charset="-78"/>
              </a:rPr>
              <a:t>)  و قابليت‌هاي انتقال مركب مناسب براي كاربردهاي  يك سطح  چاپ‌پذير خاص مي‌‌باشد.</a:t>
            </a:r>
            <a:r>
              <a:rPr lang="en-US" sz="3100" dirty="0" smtClean="0">
                <a:solidFill>
                  <a:srgbClr val="0070C0"/>
                </a:solidFill>
                <a:cs typeface="B Nazanin" pitchFamily="2" charset="-78"/>
              </a:rPr>
              <a:t/>
            </a:r>
            <a:br>
              <a:rPr lang="en-US" sz="3100" dirty="0" smtClean="0">
                <a:solidFill>
                  <a:srgbClr val="0070C0"/>
                </a:solidFill>
                <a:cs typeface="B Nazanin" pitchFamily="2" charset="-78"/>
              </a:rPr>
            </a:br>
            <a:r>
              <a:rPr lang="fa-IR" sz="3100" dirty="0" smtClean="0">
                <a:solidFill>
                  <a:srgbClr val="0070C0"/>
                </a:solidFill>
                <a:cs typeface="B Nazanin" pitchFamily="2" charset="-78"/>
              </a:rPr>
              <a:t> </a:t>
            </a:r>
            <a:r>
              <a:rPr lang="en-US" sz="3100" dirty="0" smtClean="0">
                <a:solidFill>
                  <a:srgbClr val="0070C0"/>
                </a:solidFill>
                <a:cs typeface="B Nazanin" pitchFamily="2" charset="-78"/>
              </a:rPr>
              <a:t/>
            </a:r>
            <a:br>
              <a:rPr lang="en-US" sz="3100" dirty="0" smtClean="0">
                <a:solidFill>
                  <a:srgbClr val="0070C0"/>
                </a:solidFill>
                <a:cs typeface="B Nazanin" pitchFamily="2" charset="-78"/>
              </a:rPr>
            </a:br>
            <a:r>
              <a:rPr lang="fa-IR" sz="3100" dirty="0" smtClean="0">
                <a:solidFill>
                  <a:srgbClr val="0070C0"/>
                </a:solidFill>
                <a:cs typeface="B Nazanin" pitchFamily="2" charset="-78"/>
              </a:rPr>
              <a:t>براي استانداردسازي كيفيت چاپ، چاپكاران كارتن به‌طور روزافزون از كليشه‌هاي فتوپلي‌مر نازك‌تر با دو ضخامت استاندارد  3/94 و 3/18 ميلي‌متر استفاده مي‌‌كنند. كليشه فلكسوي خوب بايد بتواند لايه مركب را به‌طور يكنواخت همراه با چاقي ترام كم روي كار منتقل كند.</a:t>
            </a:r>
            <a:r>
              <a:rPr lang="en-US" dirty="0" smtClean="0"/>
              <a:t/>
            </a:r>
            <a:br>
              <a:rPr lang="en-US" dirty="0" smtClean="0"/>
            </a:br>
            <a:endParaRPr lang="fa-IR" dirty="0"/>
          </a:p>
        </p:txBody>
      </p:sp>
    </p:spTree>
  </p:cSld>
  <p:clrMapOvr>
    <a:masterClrMapping/>
  </p:clrMapOvr>
  <p:transition>
    <p:wedge/>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69072"/>
          </a:xfrm>
        </p:spPr>
        <p:txBody>
          <a:bodyPr>
            <a:normAutofit fontScale="90000"/>
          </a:bodyPr>
          <a:lstStyle/>
          <a:p>
            <a:pPr algn="r">
              <a:lnSpc>
                <a:spcPct val="150000"/>
              </a:lnSpc>
            </a:pPr>
            <a:r>
              <a:rPr lang="fa-IR" sz="3100" dirty="0" smtClean="0">
                <a:solidFill>
                  <a:srgbClr val="7030A0"/>
                </a:solidFill>
                <a:cs typeface="B Nazanin" pitchFamily="2" charset="-78"/>
              </a:rPr>
              <a:t>يكي ديگر از ويژگي‌هاي مورد نياز براي كليشه فلكسو ارايه يك چاپ با رجيستر دقيق و ارايه خطوط نازك نگاتيو در مناطق تنپلات و توناليته كامل رنگ است. ميزان سختي كليشه نبايد  از 42 </a:t>
            </a:r>
            <a:r>
              <a:rPr lang="en-US" sz="3100" dirty="0" smtClean="0">
                <a:solidFill>
                  <a:srgbClr val="7030A0"/>
                </a:solidFill>
                <a:cs typeface="B Nazanin" pitchFamily="2" charset="-78"/>
              </a:rPr>
              <a:t>Shore-A</a:t>
            </a:r>
            <a:r>
              <a:rPr lang="fa-IR" sz="3100" dirty="0" smtClean="0">
                <a:solidFill>
                  <a:srgbClr val="7030A0"/>
                </a:solidFill>
                <a:cs typeface="B Nazanin" pitchFamily="2" charset="-78"/>
              </a:rPr>
              <a:t>  براي كارتن‌هاي با فلوت </a:t>
            </a:r>
            <a:r>
              <a:rPr lang="en-US" sz="3100" dirty="0" smtClean="0">
                <a:solidFill>
                  <a:srgbClr val="7030A0"/>
                </a:solidFill>
                <a:cs typeface="B Nazanin" pitchFamily="2" charset="-78"/>
              </a:rPr>
              <a:t>E </a:t>
            </a:r>
            <a:r>
              <a:rPr lang="fa-IR" sz="3100" dirty="0" smtClean="0">
                <a:solidFill>
                  <a:srgbClr val="7030A0"/>
                </a:solidFill>
                <a:cs typeface="B Nazanin" pitchFamily="2" charset="-78"/>
              </a:rPr>
              <a:t>، </a:t>
            </a:r>
            <a:r>
              <a:rPr lang="en-US" sz="3100" dirty="0" smtClean="0">
                <a:solidFill>
                  <a:srgbClr val="7030A0"/>
                </a:solidFill>
                <a:cs typeface="B Nazanin" pitchFamily="2" charset="-78"/>
              </a:rPr>
              <a:t>F </a:t>
            </a:r>
            <a:r>
              <a:rPr lang="fa-IR" sz="3100" dirty="0" smtClean="0">
                <a:solidFill>
                  <a:srgbClr val="7030A0"/>
                </a:solidFill>
                <a:cs typeface="B Nazanin" pitchFamily="2" charset="-78"/>
              </a:rPr>
              <a:t>و34 </a:t>
            </a:r>
            <a:r>
              <a:rPr lang="en-US" sz="3100" dirty="0" smtClean="0">
                <a:solidFill>
                  <a:srgbClr val="7030A0"/>
                </a:solidFill>
                <a:cs typeface="B Nazanin" pitchFamily="2" charset="-78"/>
              </a:rPr>
              <a:t>Shore-A</a:t>
            </a:r>
            <a:r>
              <a:rPr lang="fa-IR" sz="3100" dirty="0" smtClean="0">
                <a:solidFill>
                  <a:srgbClr val="7030A0"/>
                </a:solidFill>
                <a:cs typeface="B Nazanin" pitchFamily="2" charset="-78"/>
              </a:rPr>
              <a:t>  براي كارتن با فلوت‌هاي </a:t>
            </a:r>
            <a:r>
              <a:rPr lang="en-US" sz="3100" dirty="0" smtClean="0">
                <a:solidFill>
                  <a:srgbClr val="7030A0"/>
                </a:solidFill>
                <a:cs typeface="B Nazanin" pitchFamily="2" charset="-78"/>
              </a:rPr>
              <a:t>B</a:t>
            </a:r>
            <a:r>
              <a:rPr lang="fa-IR" sz="3100" dirty="0" smtClean="0">
                <a:solidFill>
                  <a:srgbClr val="7030A0"/>
                </a:solidFill>
                <a:cs typeface="B Nazanin" pitchFamily="2" charset="-78"/>
              </a:rPr>
              <a:t> ،  </a:t>
            </a:r>
            <a:r>
              <a:rPr lang="en-US" sz="3100" dirty="0" smtClean="0">
                <a:solidFill>
                  <a:srgbClr val="7030A0"/>
                </a:solidFill>
                <a:cs typeface="B Nazanin" pitchFamily="2" charset="-78"/>
              </a:rPr>
              <a:t>C </a:t>
            </a:r>
            <a:r>
              <a:rPr lang="fa-IR" sz="3100" dirty="0" smtClean="0">
                <a:solidFill>
                  <a:srgbClr val="7030A0"/>
                </a:solidFill>
                <a:cs typeface="B Nazanin" pitchFamily="2" charset="-78"/>
              </a:rPr>
              <a:t>يا </a:t>
            </a:r>
            <a:r>
              <a:rPr lang="en-US" sz="3100" dirty="0" smtClean="0">
                <a:solidFill>
                  <a:srgbClr val="7030A0"/>
                </a:solidFill>
                <a:cs typeface="B Nazanin" pitchFamily="2" charset="-78"/>
              </a:rPr>
              <a:t>A </a:t>
            </a:r>
            <a:r>
              <a:rPr lang="fa-IR" sz="3100" dirty="0" smtClean="0">
                <a:solidFill>
                  <a:srgbClr val="7030A0"/>
                </a:solidFill>
                <a:cs typeface="B Nazanin" pitchFamily="2" charset="-78"/>
              </a:rPr>
              <a:t>تجاوز كند. در عين حال چاپكاران به كليشه‌اي نياز دارند كه از قابليت انعطاف يا الاستيسيته بالا برخوردار باشد و به راحتي روي سيلندر نصب شود. انعطاف كليشه، كاهش زمان آماده‌سازي را به ارمغان خواهد آورد زيرا تنظيم فشاري كه روي كار وارد مي‌‌آورد آسان است.</a:t>
            </a:r>
            <a:r>
              <a:rPr lang="en-US" dirty="0" smtClean="0"/>
              <a:t/>
            </a:r>
            <a:br>
              <a:rPr lang="en-US" dirty="0" smtClean="0"/>
            </a:br>
            <a:endParaRPr lang="fa-IR" dirty="0"/>
          </a:p>
        </p:txBody>
      </p:sp>
    </p:spTree>
  </p:cSld>
  <p:clrMapOvr>
    <a:masterClrMapping/>
  </p:clrMapOvr>
  <p:transition>
    <p:cut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300938" cy="6011882"/>
          </a:xfrm>
        </p:spPr>
        <p:txBody>
          <a:bodyPr>
            <a:normAutofit/>
          </a:bodyPr>
          <a:lstStyle/>
          <a:p>
            <a:pPr algn="r"/>
            <a:r>
              <a:rPr lang="yo-NG" b="1" dirty="0" smtClean="0">
                <a:solidFill>
                  <a:srgbClr val="FF0000"/>
                </a:solidFill>
              </a:rPr>
              <a:t> </a:t>
            </a:r>
            <a:r>
              <a:rPr lang="fa-IR" sz="4800" b="1" dirty="0" smtClean="0">
                <a:solidFill>
                  <a:srgbClr val="FF0000"/>
                </a:solidFill>
                <a:cs typeface="B Nazanin" pitchFamily="2" charset="-78"/>
              </a:rPr>
              <a:t>پایه و اساس چسب  :</a:t>
            </a:r>
            <a:r>
              <a:rPr lang="fa-IR" sz="4800" b="1" dirty="0" smtClean="0">
                <a:cs typeface="B Nazanin" pitchFamily="2" charset="-78"/>
              </a:rPr>
              <a:t/>
            </a:r>
            <a:br>
              <a:rPr lang="fa-IR" sz="4800" b="1" dirty="0" smtClean="0">
                <a:cs typeface="B Nazanin" pitchFamily="2" charset="-78"/>
              </a:rPr>
            </a:br>
            <a:r>
              <a:rPr lang="yo-NG" sz="4800" b="1" dirty="0" smtClean="0">
                <a:solidFill>
                  <a:srgbClr val="7030A0"/>
                </a:solidFill>
                <a:cs typeface="B Nazanin" pitchFamily="2" charset="-78"/>
              </a:rPr>
              <a:t>Adhesives </a:t>
            </a:r>
            <a:r>
              <a:rPr lang="fa-IR" sz="4800" b="1" dirty="0" smtClean="0">
                <a:solidFill>
                  <a:srgbClr val="7030A0"/>
                </a:solidFill>
                <a:cs typeface="B Nazanin" pitchFamily="2" charset="-78"/>
              </a:rPr>
              <a:t> </a:t>
            </a:r>
            <a:r>
              <a:rPr lang="en-US" sz="4800" b="1" dirty="0" smtClean="0">
                <a:solidFill>
                  <a:srgbClr val="7030A0"/>
                </a:solidFill>
                <a:cs typeface="B Nazanin" pitchFamily="2" charset="-78"/>
              </a:rPr>
              <a:t>Basics of</a:t>
            </a:r>
            <a:r>
              <a:rPr lang="fa-IR" sz="4800" b="1" dirty="0" smtClean="0">
                <a:solidFill>
                  <a:srgbClr val="7030A0"/>
                </a:solidFill>
                <a:cs typeface="B Nazanin" pitchFamily="2" charset="-78"/>
              </a:rPr>
              <a:t/>
            </a:r>
            <a:br>
              <a:rPr lang="fa-IR" sz="4800" b="1" dirty="0" smtClean="0">
                <a:solidFill>
                  <a:srgbClr val="7030A0"/>
                </a:solidFill>
                <a:cs typeface="B Nazanin" pitchFamily="2" charset="-78"/>
              </a:rPr>
            </a:br>
            <a:r>
              <a:rPr lang="fa-IR" sz="4800" b="1" dirty="0" smtClean="0">
                <a:solidFill>
                  <a:srgbClr val="7030A0"/>
                </a:solidFill>
                <a:cs typeface="B Nazanin" pitchFamily="2" charset="-78"/>
              </a:rPr>
              <a:t/>
            </a:r>
            <a:br>
              <a:rPr lang="fa-IR" sz="4800" b="1" dirty="0" smtClean="0">
                <a:solidFill>
                  <a:srgbClr val="7030A0"/>
                </a:solidFill>
                <a:cs typeface="B Nazanin" pitchFamily="2" charset="-78"/>
              </a:rPr>
            </a:br>
            <a:r>
              <a:rPr lang="fa-IR" sz="3600" b="1" dirty="0" smtClean="0">
                <a:solidFill>
                  <a:srgbClr val="00B050"/>
                </a:solidFill>
                <a:cs typeface="B Nazanin" pitchFamily="2" charset="-78"/>
              </a:rPr>
              <a:t>1- ویسکوزیته</a:t>
            </a:r>
            <a:br>
              <a:rPr lang="fa-IR" sz="3600" b="1" dirty="0" smtClean="0">
                <a:solidFill>
                  <a:srgbClr val="00B050"/>
                </a:solidFill>
                <a:cs typeface="B Nazanin" pitchFamily="2" charset="-78"/>
              </a:rPr>
            </a:br>
            <a:r>
              <a:rPr lang="fa-IR" sz="3600" b="1" dirty="0" smtClean="0">
                <a:solidFill>
                  <a:srgbClr val="00B050"/>
                </a:solidFill>
                <a:cs typeface="B Nazanin" pitchFamily="2" charset="-78"/>
              </a:rPr>
              <a:t>2- مواد جامد</a:t>
            </a:r>
            <a:br>
              <a:rPr lang="fa-IR" sz="3600" b="1" dirty="0" smtClean="0">
                <a:solidFill>
                  <a:srgbClr val="00B050"/>
                </a:solidFill>
                <a:cs typeface="B Nazanin" pitchFamily="2" charset="-78"/>
              </a:rPr>
            </a:br>
            <a:r>
              <a:rPr lang="fa-IR" sz="3600" b="1" dirty="0" smtClean="0">
                <a:solidFill>
                  <a:srgbClr val="00B050"/>
                </a:solidFill>
                <a:cs typeface="B Nazanin" pitchFamily="2" charset="-78"/>
              </a:rPr>
              <a:t>3- </a:t>
            </a:r>
            <a:r>
              <a:rPr lang="en-US" sz="3600" b="1" dirty="0" smtClean="0">
                <a:solidFill>
                  <a:srgbClr val="00B050"/>
                </a:solidFill>
                <a:cs typeface="B Nazanin" pitchFamily="2" charset="-78"/>
              </a:rPr>
              <a:t>PH</a:t>
            </a:r>
            <a:r>
              <a:rPr lang="fa-IR" sz="3600" b="1" dirty="0" smtClean="0">
                <a:solidFill>
                  <a:srgbClr val="00B050"/>
                </a:solidFill>
                <a:cs typeface="B Nazanin" pitchFamily="2" charset="-78"/>
              </a:rPr>
              <a:t/>
            </a:r>
            <a:br>
              <a:rPr lang="fa-IR" sz="3600" b="1" dirty="0" smtClean="0">
                <a:solidFill>
                  <a:srgbClr val="00B050"/>
                </a:solidFill>
                <a:cs typeface="B Nazanin" pitchFamily="2" charset="-78"/>
              </a:rPr>
            </a:br>
            <a:r>
              <a:rPr lang="fa-IR" sz="3600" b="1" dirty="0" smtClean="0">
                <a:solidFill>
                  <a:srgbClr val="00B050"/>
                </a:solidFill>
                <a:cs typeface="B Nazanin" pitchFamily="2" charset="-78"/>
              </a:rPr>
              <a:t>4- نقطه ژله ای شدن</a:t>
            </a:r>
            <a:r>
              <a:rPr lang="fa-IR" sz="4800" b="1" dirty="0" smtClean="0">
                <a:solidFill>
                  <a:srgbClr val="7030A0"/>
                </a:solidFill>
                <a:cs typeface="B Nazanin" pitchFamily="2" charset="-78"/>
              </a:rPr>
              <a:t/>
            </a:r>
            <a:br>
              <a:rPr lang="fa-IR" sz="4800" b="1" dirty="0" smtClean="0">
                <a:solidFill>
                  <a:srgbClr val="7030A0"/>
                </a:solidFill>
                <a:cs typeface="B Nazanin" pitchFamily="2" charset="-78"/>
              </a:rPr>
            </a:br>
            <a:r>
              <a:rPr lang="fa-IR" sz="4800" b="1" dirty="0" smtClean="0">
                <a:solidFill>
                  <a:srgbClr val="7030A0"/>
                </a:solidFill>
                <a:cs typeface="B Nazanin" pitchFamily="2" charset="-78"/>
              </a:rPr>
              <a:t/>
            </a:r>
            <a:br>
              <a:rPr lang="fa-IR" sz="4800" b="1" dirty="0" smtClean="0">
                <a:solidFill>
                  <a:srgbClr val="7030A0"/>
                </a:solidFill>
                <a:cs typeface="B Nazanin" pitchFamily="2" charset="-78"/>
              </a:rPr>
            </a:br>
            <a:endParaRPr lang="fa-IR" dirty="0">
              <a:solidFill>
                <a:srgbClr val="00B050"/>
              </a:solidFill>
              <a:cs typeface="B Nazanin" pitchFamily="2" charset="-78"/>
            </a:endParaRPr>
          </a:p>
        </p:txBody>
      </p:sp>
    </p:spTree>
  </p:cSld>
  <p:clrMapOvr>
    <a:masterClrMapping/>
  </p:clrMapOvr>
  <p:transition>
    <p:pull dir="d"/>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214290"/>
            <a:ext cx="7772400" cy="7358114"/>
          </a:xfrm>
        </p:spPr>
        <p:txBody>
          <a:bodyPr>
            <a:normAutofit fontScale="90000"/>
          </a:bodyPr>
          <a:lstStyle/>
          <a:p>
            <a:pPr algn="r">
              <a:lnSpc>
                <a:spcPct val="150000"/>
              </a:lnSpc>
            </a:pPr>
            <a:r>
              <a:rPr lang="fa-IR" sz="3100" dirty="0" smtClean="0">
                <a:solidFill>
                  <a:srgbClr val="7030A0"/>
                </a:solidFill>
                <a:cs typeface="B Nazanin" pitchFamily="2" charset="-78"/>
              </a:rPr>
              <a:t>كليشه مناسب پس از ظهور و شست‌وشو به سرعت خشك مي‌‌شود و همين امر در افزايش سرعت فرايند چاپ و ميزان توليد تأثير به سزايي دارد. به‌طور معمول زمان نوردهي اوليه كه از پشت انجام مي‌‌شود بايد طولاني باشد و در عين حال تأثير نوسانات انتشار اشعه يووي بايد به حداقل برسد.  علاوه بر آن نوردهي سطح كليشه بايد كوتاه باشد و نوردهي نهايي كه به منظور سخت كردن مجدد كليشه انجام مي‌‌شود بايد طولاني باشد. انتظار مي‌‌رود اين ويژگي‌هاي متفاوت كه اغلب با يكديگر در تضاد نيز هستند در پليت‌هاي ديجيتال نيز وجود داشته باشند. علاوه بر آن پليت‌هاي ديجيتال رزولوشن و كيفيت بهتري نيز بايد ارايه دهند.</a:t>
            </a:r>
            <a:r>
              <a:rPr lang="en-US" dirty="0" smtClean="0"/>
              <a:t/>
            </a:r>
            <a:br>
              <a:rPr lang="en-US" dirty="0" smtClean="0"/>
            </a:br>
            <a:endParaRPr lang="fa-IR" dirty="0"/>
          </a:p>
        </p:txBody>
      </p:sp>
    </p:spTree>
  </p:cSld>
  <p:clrMapOvr>
    <a:masterClrMapping/>
  </p:clrMapOvr>
  <p:transition>
    <p:fade/>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297634"/>
          </a:xfrm>
        </p:spPr>
        <p:txBody>
          <a:bodyPr>
            <a:normAutofit/>
          </a:bodyPr>
          <a:lstStyle/>
          <a:p>
            <a:pPr algn="r">
              <a:lnSpc>
                <a:spcPct val="150000"/>
              </a:lnSpc>
            </a:pPr>
            <a:r>
              <a:rPr lang="fa-IR" sz="2800" dirty="0" smtClean="0">
                <a:solidFill>
                  <a:srgbClr val="7030A0"/>
                </a:solidFill>
                <a:cs typeface="B Nazanin" pitchFamily="2" charset="-78"/>
              </a:rPr>
              <a:t>محدوديت‌هايي كه در انتخاب اجزا و مواد تشكيل‌دهنده كليشه به سازندگان تحميل مي‌‌شود مي‌‌تواند ويژگي‌ها و قابليت‌هاي كليشه را نيز تحت تأثير قرار داده و محدود كند. همين امر برآورده كردن انتظارات فراواني را كه از كليشه‌هاي فلكسو وجود دارد غيرممكن مي‌‌سازد. اين نيازهاي متضاد را نمي‌‌توان تنها با استفاده از ايجاد تغييرات در فرمولاسيون مركب، تغيير كليشه و يا زيرسازي آن برآورده ساخت. اغلب مي‌‌بايست مجموعه‌اي از عوامل و عناصر تغيير يابند تا بخش عمده‌اي از اين خواست‌ها برآورده شوند. اين عناصر از فرمولاسيون كليشه گرفته، تا برنامه‌هاي كاربردي و عمليات چاپ را دربرمي‌گيرند.</a:t>
            </a:r>
            <a:endParaRPr lang="fa-IR" sz="2800" dirty="0">
              <a:solidFill>
                <a:srgbClr val="7030A0"/>
              </a:solidFill>
              <a:cs typeface="B Nazanin" pitchFamily="2" charset="-78"/>
            </a:endParaRPr>
          </a:p>
        </p:txBody>
      </p:sp>
    </p:spTree>
  </p:cSld>
  <p:clrMapOvr>
    <a:masterClrMapping/>
  </p:clrMapOvr>
  <p:transition>
    <p:pull dir="lu"/>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357166"/>
            <a:ext cx="7772400" cy="7286676"/>
          </a:xfrm>
        </p:spPr>
        <p:txBody>
          <a:bodyPr>
            <a:normAutofit fontScale="90000"/>
          </a:bodyPr>
          <a:lstStyle/>
          <a:p>
            <a:pPr algn="r">
              <a:lnSpc>
                <a:spcPct val="150000"/>
              </a:lnSpc>
            </a:pPr>
            <a:r>
              <a:rPr lang="fa-IR" b="1" dirty="0" smtClean="0">
                <a:solidFill>
                  <a:srgbClr val="FF0000"/>
                </a:solidFill>
                <a:cs typeface="B Nazanin" pitchFamily="2" charset="-78"/>
              </a:rPr>
              <a:t>زيرسازي كليشه‌:</a:t>
            </a:r>
            <a:r>
              <a:rPr lang="en-US" sz="3100" dirty="0" smtClean="0">
                <a:solidFill>
                  <a:srgbClr val="7030A0"/>
                </a:solidFill>
                <a:cs typeface="B Nazanin" pitchFamily="2" charset="-78"/>
              </a:rPr>
              <a:t/>
            </a:r>
            <a:br>
              <a:rPr lang="en-US" sz="3100" dirty="0" smtClean="0">
                <a:solidFill>
                  <a:srgbClr val="7030A0"/>
                </a:solidFill>
                <a:cs typeface="B Nazanin" pitchFamily="2" charset="-78"/>
              </a:rPr>
            </a:br>
            <a:r>
              <a:rPr lang="fa-IR" sz="3100" dirty="0" smtClean="0">
                <a:solidFill>
                  <a:srgbClr val="7030A0"/>
                </a:solidFill>
                <a:cs typeface="B Nazanin" pitchFamily="2" charset="-78"/>
              </a:rPr>
              <a:t> </a:t>
            </a:r>
            <a:r>
              <a:rPr lang="en-US" sz="3100" dirty="0" smtClean="0">
                <a:solidFill>
                  <a:srgbClr val="7030A0"/>
                </a:solidFill>
                <a:cs typeface="B Nazanin" pitchFamily="2" charset="-78"/>
              </a:rPr>
              <a:t/>
            </a:r>
            <a:br>
              <a:rPr lang="en-US" sz="3100" dirty="0" smtClean="0">
                <a:solidFill>
                  <a:srgbClr val="7030A0"/>
                </a:solidFill>
                <a:cs typeface="B Nazanin" pitchFamily="2" charset="-78"/>
              </a:rPr>
            </a:br>
            <a:r>
              <a:rPr lang="fa-IR" sz="3100" dirty="0" smtClean="0">
                <a:solidFill>
                  <a:srgbClr val="7030A0"/>
                </a:solidFill>
                <a:cs typeface="B Nazanin" pitchFamily="2" charset="-78"/>
              </a:rPr>
              <a:t>براي كاهش ميزان تغيير شكل كليشه در هنگام چاپ بايد از مواد مناسب فشارپذير براي زيرسازي كليشه استفاده شود. فوم فشارپذير (</a:t>
            </a:r>
            <a:r>
              <a:rPr lang="en-US" sz="3100" dirty="0" smtClean="0">
                <a:solidFill>
                  <a:srgbClr val="7030A0"/>
                </a:solidFill>
                <a:cs typeface="B Nazanin" pitchFamily="2" charset="-78"/>
              </a:rPr>
              <a:t>Compressible foam</a:t>
            </a:r>
            <a:r>
              <a:rPr lang="fa-IR" sz="3100" dirty="0" smtClean="0">
                <a:solidFill>
                  <a:srgbClr val="7030A0"/>
                </a:solidFill>
                <a:cs typeface="B Nazanin" pitchFamily="2" charset="-78"/>
              </a:rPr>
              <a:t>) قادر است بخش عمده‌اي از فشار اضافي چاپ را جذب كرده و كيفيت چاپ را افزايش دهد. فشارپذيري و قابليت بازگشت به وضع اوليه بر خاصيت انتقال مركب كليشه فتوپلي‌مر تأثير مي‌‌گذارد. ضخامت فوم نبايد بيشتر از ضخامت كليشه باشد زيرا ضخامت بيش از حد مي‌‌تواند باعث عدم ثبات كليشه و در نهايت كاهش كيفيت چاپ باشد.</a:t>
            </a:r>
            <a:r>
              <a:rPr lang="en-US" dirty="0" smtClean="0"/>
              <a:t/>
            </a:r>
            <a:br>
              <a:rPr lang="en-US" dirty="0" smtClean="0"/>
            </a:br>
            <a:endParaRPr lang="fa-IR" dirty="0"/>
          </a:p>
        </p:txBody>
      </p:sp>
    </p:spTree>
  </p:cSld>
  <p:clrMapOvr>
    <a:masterClrMapping/>
  </p:clrMapOvr>
  <p:transition>
    <p:wedge/>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214266"/>
            <a:ext cx="7772400" cy="6643734"/>
          </a:xfrm>
        </p:spPr>
        <p:txBody>
          <a:bodyPr>
            <a:normAutofit fontScale="90000"/>
          </a:bodyPr>
          <a:lstStyle/>
          <a:p>
            <a:pPr algn="r">
              <a:lnSpc>
                <a:spcPct val="150000"/>
              </a:lnSpc>
            </a:pPr>
            <a:r>
              <a:rPr lang="fa-IR" sz="3600" b="1" dirty="0" smtClean="0">
                <a:solidFill>
                  <a:srgbClr val="FF0000"/>
                </a:solidFill>
                <a:cs typeface="B Nazanin" pitchFamily="2" charset="-78"/>
              </a:rPr>
              <a:t>چاپكاران به دنبال افزايش كيفيت‌</a:t>
            </a:r>
            <a:r>
              <a:rPr lang="en-US" sz="3600" b="1" dirty="0" smtClean="0">
                <a:solidFill>
                  <a:srgbClr val="FF0000"/>
                </a:solidFill>
                <a:cs typeface="B Nazanin" pitchFamily="2" charset="-78"/>
              </a:rPr>
              <a:t>:</a:t>
            </a:r>
            <a:r>
              <a:rPr lang="en-US" sz="3200" dirty="0" smtClean="0">
                <a:solidFill>
                  <a:srgbClr val="0070C0"/>
                </a:solidFill>
              </a:rPr>
              <a:t/>
            </a:r>
            <a:br>
              <a:rPr lang="en-US" sz="3200" dirty="0" smtClean="0">
                <a:solidFill>
                  <a:srgbClr val="0070C0"/>
                </a:solidFill>
              </a:rPr>
            </a:br>
            <a:r>
              <a:rPr lang="fa-IR" sz="3200" dirty="0" smtClean="0">
                <a:solidFill>
                  <a:srgbClr val="0070C0"/>
                </a:solidFill>
              </a:rPr>
              <a:t> </a:t>
            </a:r>
            <a:r>
              <a:rPr lang="en-US" sz="3200" dirty="0" smtClean="0">
                <a:solidFill>
                  <a:srgbClr val="0070C0"/>
                </a:solidFill>
              </a:rPr>
              <a:t/>
            </a:r>
            <a:br>
              <a:rPr lang="en-US" sz="3200" dirty="0" smtClean="0">
                <a:solidFill>
                  <a:srgbClr val="0070C0"/>
                </a:solidFill>
              </a:rPr>
            </a:br>
            <a:r>
              <a:rPr lang="fa-IR" sz="3200" dirty="0" smtClean="0">
                <a:solidFill>
                  <a:srgbClr val="0070C0"/>
                </a:solidFill>
              </a:rPr>
              <a:t>كيفيت چاپ بالا و در حد افست هدف چاپكاران فلكسو و دست‌اندركاران صنايع تبديلي است. تيراژپذيري بيشتر مقواي كنگره‌اي باعث خواهد شد تا ميزان خواب ماشين كاهش يافته و از سوي ديگر افزايش چاپ‌پذيري لاينر باعث شده تا چاپكاران به دنبال توليد مقواي با كيفيت بهتر، كاغذهاي با كيفيت، انتقال مركب بهتر و كاهش چاقي ترام و سرعت توليد بالاتر باشند.</a:t>
            </a:r>
            <a:endParaRPr lang="fa-IR" sz="3200" dirty="0">
              <a:solidFill>
                <a:srgbClr val="0070C0"/>
              </a:solidFill>
            </a:endParaRPr>
          </a:p>
        </p:txBody>
      </p:sp>
    </p:spTree>
  </p:cSld>
  <p:clrMapOvr>
    <a:masterClrMapping/>
  </p:clrMapOvr>
  <p:transition>
    <p:dissolve/>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214290"/>
            <a:ext cx="7772400" cy="7072362"/>
          </a:xfrm>
        </p:spPr>
        <p:txBody>
          <a:bodyPr>
            <a:normAutofit fontScale="90000"/>
          </a:bodyPr>
          <a:lstStyle/>
          <a:p>
            <a:pPr algn="r"/>
            <a:r>
              <a:rPr lang="fa-IR" sz="4400" b="1" dirty="0" smtClean="0">
                <a:solidFill>
                  <a:srgbClr val="FF0000"/>
                </a:solidFill>
                <a:cs typeface="B Nazanin" pitchFamily="2" charset="-78"/>
              </a:rPr>
              <a:t>ساخت مركب :</a:t>
            </a:r>
            <a:r>
              <a:rPr lang="en-US" sz="3100" dirty="0" smtClean="0">
                <a:cs typeface="B Nazanin" pitchFamily="2" charset="-78"/>
              </a:rPr>
              <a:t/>
            </a:r>
            <a:br>
              <a:rPr lang="en-US" sz="3100" dirty="0" smtClean="0">
                <a:cs typeface="B Nazanin" pitchFamily="2" charset="-78"/>
              </a:rPr>
            </a:br>
            <a:r>
              <a:rPr lang="fa-IR" sz="3100" dirty="0" smtClean="0">
                <a:cs typeface="B Nazanin" pitchFamily="2" charset="-78"/>
              </a:rPr>
              <a:t>مركب‌هاي چاپ بايد از لحاظ عملكرد با شرايط جديدي روبرو شوند، از اين رو ضرورت دارد كه در ساخت آنها كنترل زيادي انجام شود. مركب‌ها داراي سه جزء اصلي می‌باشند. رنگدانه ها، محيط مايع يا حلال و رزين. </a:t>
            </a:r>
            <a:r>
              <a:rPr lang="en-US" sz="3100" dirty="0" smtClean="0">
                <a:cs typeface="B Nazanin" pitchFamily="2" charset="-78"/>
              </a:rPr>
              <a:t/>
            </a:r>
            <a:br>
              <a:rPr lang="en-US" sz="3100" dirty="0" smtClean="0">
                <a:cs typeface="B Nazanin" pitchFamily="2" charset="-78"/>
              </a:rPr>
            </a:br>
            <a:r>
              <a:rPr lang="fa-IR" sz="3100" dirty="0" smtClean="0">
                <a:cs typeface="B Nazanin" pitchFamily="2" charset="-78"/>
              </a:rPr>
              <a:t>رنگدانه‌ها طي يك فرايند آسياب، در محيط مايع به حالت تعليق در می‌آيند. اين رنگدانه‌ها ممكن است منبع آلي و يا معدني داشته باشند. رنگدانه‌هاي معدني شامل اكسيد روي (سفيد)، سولفات سرب و كرومات سرب و اكسيد سرب كه مخلوط آنها رنگ‌هاي زرد و نارنجي و قرمز را می‌آفرينند، اكسيد آهن (زرد و قرمز و قهوه‌اي) و يا رنگدانه‌هاي كربن سياه كه رنگ مشكي را می‌سازند. همچنین رنگدانه‌ها از رسوب دادن يك محلول روي يك نمك خنثي مثل سولفات سديم ساخته می‌شود. به‌علاوه تركيبات پايدار كننده و پرورنده نيز به مركب اضافه می‌شود و مطابق با كاربرد نهايي و نوع چاپ به خصوص، تركيبات ديگري نيز توسط سازنده مركب به آن اضافه می‌شود. </a:t>
            </a:r>
            <a:r>
              <a:rPr lang="en-US" dirty="0" smtClean="0"/>
              <a:t/>
            </a:r>
            <a:br>
              <a:rPr lang="en-US" dirty="0" smtClean="0"/>
            </a:br>
            <a:endParaRPr lang="fa-IR" dirty="0"/>
          </a:p>
        </p:txBody>
      </p:sp>
    </p:spTree>
  </p:cSld>
  <p:clrMapOvr>
    <a:masterClrMapping/>
  </p:clrMapOvr>
  <p:transition>
    <p:zoom/>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214290"/>
            <a:ext cx="7772400" cy="7358114"/>
          </a:xfrm>
        </p:spPr>
        <p:txBody>
          <a:bodyPr>
            <a:normAutofit fontScale="90000"/>
          </a:bodyPr>
          <a:lstStyle/>
          <a:p>
            <a:pPr algn="r">
              <a:lnSpc>
                <a:spcPct val="150000"/>
              </a:lnSpc>
            </a:pPr>
            <a:r>
              <a:rPr lang="fa-IR" sz="3100" dirty="0" smtClean="0">
                <a:solidFill>
                  <a:srgbClr val="0070C0"/>
                </a:solidFill>
                <a:cs typeface="B Nazanin" pitchFamily="2" charset="-78"/>
              </a:rPr>
              <a:t>بستر ناقل مركب يا حلال، رنگدانه‌هاي رنگي را از سيستم مركب‌دهي ماشين چاپ به نقاط مورد نظر روي كاغذ انتقال می‌دهند. البته لازم است اين حلال با روش چاپ مورد استفاده سازگار باشد. مثلا چاپ افست نيازمند مركبي است كه در برابر آب مقاوم باشد و در ماشين چاپ امولسيون نشده و آبگريز باشد. </a:t>
            </a:r>
            <a:br>
              <a:rPr lang="fa-IR" sz="3100" dirty="0" smtClean="0">
                <a:solidFill>
                  <a:srgbClr val="0070C0"/>
                </a:solidFill>
                <a:cs typeface="B Nazanin" pitchFamily="2" charset="-78"/>
              </a:rPr>
            </a:br>
            <a:r>
              <a:rPr lang="en-US" sz="3100" dirty="0" smtClean="0">
                <a:solidFill>
                  <a:srgbClr val="0070C0"/>
                </a:solidFill>
                <a:cs typeface="B Nazanin" pitchFamily="2" charset="-78"/>
              </a:rPr>
              <a:t/>
            </a:r>
            <a:br>
              <a:rPr lang="en-US" sz="3100" dirty="0" smtClean="0">
                <a:solidFill>
                  <a:srgbClr val="0070C0"/>
                </a:solidFill>
                <a:cs typeface="B Nazanin" pitchFamily="2" charset="-78"/>
              </a:rPr>
            </a:br>
            <a:r>
              <a:rPr lang="fa-IR" sz="3100" dirty="0" smtClean="0">
                <a:solidFill>
                  <a:srgbClr val="0070C0"/>
                </a:solidFill>
                <a:cs typeface="B Nazanin" pitchFamily="2" charset="-78"/>
              </a:rPr>
              <a:t>مركب‌هاي فلكسو كه بيش از 80% چاپ بر روي كارتن را تشكيل می‌دهند، بايد بسيار رقيق باشند و با قابليت نفوذ سريع عمل كنند تا با سهولت بسيار توسط كاغذ جذب شوند. ناقلين اين نوع مركب‌ها اغلب از روغن بذر كتان يا مواد با زمينة سنتزي ساخته می‌شوند. </a:t>
            </a:r>
            <a:r>
              <a:rPr lang="en-US" dirty="0" smtClean="0"/>
              <a:t/>
            </a:r>
            <a:br>
              <a:rPr lang="en-US" dirty="0" smtClean="0"/>
            </a:br>
            <a:endParaRPr lang="fa-IR" dirty="0"/>
          </a:p>
        </p:txBody>
      </p:sp>
    </p:spTree>
  </p:cSld>
  <p:clrMapOvr>
    <a:masterClrMapping/>
  </p:clrMapOvr>
  <p:transition>
    <p:split/>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69072"/>
          </a:xfrm>
        </p:spPr>
        <p:txBody>
          <a:bodyPr>
            <a:normAutofit/>
          </a:bodyPr>
          <a:lstStyle/>
          <a:p>
            <a:pPr algn="r">
              <a:lnSpc>
                <a:spcPct val="150000"/>
              </a:lnSpc>
            </a:pPr>
            <a:r>
              <a:rPr lang="fa-IR" sz="3100" dirty="0" smtClean="0">
                <a:solidFill>
                  <a:srgbClr val="0070C0"/>
                </a:solidFill>
                <a:cs typeface="B Nazanin" pitchFamily="2" charset="-78"/>
              </a:rPr>
              <a:t>رزين‌ها هم عامل چسباندن رنگدانه‌ها بر روي الياف سلولز در غياب حلال‌های رنگ هستند و تا دوباره كاغذ چاپ شده در معرض حلال قرار نگيرد، فيلم رنگي بر روي كاغذ وجود داشته و نيز در مقابل سايش مقاوم است. </a:t>
            </a:r>
            <a:r>
              <a:rPr lang="en-US" sz="3100" dirty="0" smtClean="0">
                <a:solidFill>
                  <a:srgbClr val="0070C0"/>
                </a:solidFill>
                <a:cs typeface="B Nazanin" pitchFamily="2" charset="-78"/>
              </a:rPr>
              <a:t/>
            </a:r>
            <a:br>
              <a:rPr lang="en-US" sz="3100" dirty="0" smtClean="0">
                <a:solidFill>
                  <a:srgbClr val="0070C0"/>
                </a:solidFill>
                <a:cs typeface="B Nazanin" pitchFamily="2" charset="-78"/>
              </a:rPr>
            </a:br>
            <a:r>
              <a:rPr lang="fa-IR" sz="3100" dirty="0" smtClean="0">
                <a:solidFill>
                  <a:srgbClr val="0070C0"/>
                </a:solidFill>
                <a:cs typeface="B Nazanin" pitchFamily="2" charset="-78"/>
              </a:rPr>
              <a:t>مركب‌هاي چاپ در ماشين خواصي را به نمايش می‌گذارند كه به عنوان ويژگي‌هاي كاربري شناخته شده‌اند</a:t>
            </a:r>
            <a:r>
              <a:rPr lang="fa-IR" dirty="0" smtClean="0"/>
              <a:t>. </a:t>
            </a:r>
            <a:r>
              <a:rPr lang="en-US" dirty="0" smtClean="0"/>
              <a:t/>
            </a:r>
            <a:br>
              <a:rPr lang="en-US" dirty="0" smtClean="0"/>
            </a:br>
            <a:endParaRPr lang="fa-IR" dirty="0"/>
          </a:p>
        </p:txBody>
      </p:sp>
    </p:spTree>
  </p:cSld>
  <p:clrMapOvr>
    <a:masterClrMapping/>
  </p:clrMapOvr>
  <p:transition>
    <p:strips dir="ld"/>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85728"/>
            <a:ext cx="7772400" cy="6572272"/>
          </a:xfrm>
        </p:spPr>
        <p:txBody>
          <a:bodyPr>
            <a:normAutofit fontScale="90000"/>
          </a:bodyPr>
          <a:lstStyle/>
          <a:p>
            <a:pPr algn="r">
              <a:lnSpc>
                <a:spcPct val="150000"/>
              </a:lnSpc>
            </a:pPr>
            <a:r>
              <a:rPr lang="fa-IR" sz="3600" dirty="0" smtClean="0">
                <a:cs typeface="B Nazanin" pitchFamily="2" charset="-78"/>
              </a:rPr>
              <a:t/>
            </a:r>
            <a:br>
              <a:rPr lang="fa-IR" sz="3600" dirty="0" smtClean="0">
                <a:cs typeface="B Nazanin" pitchFamily="2" charset="-78"/>
              </a:rPr>
            </a:br>
            <a:r>
              <a:rPr lang="fa-IR" sz="3600" dirty="0" smtClean="0">
                <a:solidFill>
                  <a:srgbClr val="FF0000"/>
                </a:solidFill>
                <a:cs typeface="B Nazanin" pitchFamily="2" charset="-78"/>
              </a:rPr>
              <a:t>ويژگي‌هاي كاربري مركب عبارتند از:</a:t>
            </a:r>
            <a:r>
              <a:rPr lang="en-US" sz="3600" dirty="0" smtClean="0">
                <a:cs typeface="B Nazanin" pitchFamily="2" charset="-78"/>
              </a:rPr>
              <a:t/>
            </a:r>
            <a:br>
              <a:rPr lang="en-US" sz="3600" dirty="0" smtClean="0">
                <a:cs typeface="B Nazanin" pitchFamily="2" charset="-78"/>
              </a:rPr>
            </a:br>
            <a:r>
              <a:rPr lang="fa-IR" sz="3600" dirty="0" smtClean="0">
                <a:solidFill>
                  <a:srgbClr val="00B0F0"/>
                </a:solidFill>
                <a:cs typeface="B Nazanin" pitchFamily="2" charset="-78"/>
              </a:rPr>
              <a:t>1-     بدنه </a:t>
            </a:r>
            <a:r>
              <a:rPr lang="en-US" sz="3600" dirty="0" smtClean="0">
                <a:solidFill>
                  <a:srgbClr val="00B0F0"/>
                </a:solidFill>
                <a:cs typeface="B Nazanin" pitchFamily="2" charset="-78"/>
              </a:rPr>
              <a:t> </a:t>
            </a:r>
            <a:br>
              <a:rPr lang="en-US" sz="3600" dirty="0" smtClean="0">
                <a:solidFill>
                  <a:srgbClr val="00B0F0"/>
                </a:solidFill>
                <a:cs typeface="B Nazanin" pitchFamily="2" charset="-78"/>
              </a:rPr>
            </a:br>
            <a:r>
              <a:rPr lang="fa-IR" sz="3600" dirty="0" smtClean="0">
                <a:solidFill>
                  <a:srgbClr val="00B0F0"/>
                </a:solidFill>
                <a:cs typeface="B Nazanin" pitchFamily="2" charset="-78"/>
              </a:rPr>
              <a:t>2-     چسبناكي</a:t>
            </a:r>
            <a:r>
              <a:rPr lang="en-US" sz="3600" dirty="0" smtClean="0">
                <a:solidFill>
                  <a:srgbClr val="00B0F0"/>
                </a:solidFill>
                <a:cs typeface="B Nazanin" pitchFamily="2" charset="-78"/>
              </a:rPr>
              <a:t/>
            </a:r>
            <a:br>
              <a:rPr lang="en-US" sz="3600" dirty="0" smtClean="0">
                <a:solidFill>
                  <a:srgbClr val="00B0F0"/>
                </a:solidFill>
                <a:cs typeface="B Nazanin" pitchFamily="2" charset="-78"/>
              </a:rPr>
            </a:br>
            <a:r>
              <a:rPr lang="fa-IR" sz="3600" dirty="0" smtClean="0">
                <a:solidFill>
                  <a:srgbClr val="00B0F0"/>
                </a:solidFill>
                <a:cs typeface="B Nazanin" pitchFamily="2" charset="-78"/>
              </a:rPr>
              <a:t/>
            </a:r>
            <a:br>
              <a:rPr lang="fa-IR" sz="3600" dirty="0" smtClean="0">
                <a:solidFill>
                  <a:srgbClr val="00B0F0"/>
                </a:solidFill>
                <a:cs typeface="B Nazanin" pitchFamily="2" charset="-78"/>
              </a:rPr>
            </a:br>
            <a:r>
              <a:rPr lang="fa-IR" sz="3600" dirty="0" smtClean="0">
                <a:solidFill>
                  <a:srgbClr val="FF0000"/>
                </a:solidFill>
                <a:cs typeface="B Nazanin" pitchFamily="2" charset="-78"/>
              </a:rPr>
              <a:t>3-     طول مركب</a:t>
            </a:r>
            <a:r>
              <a:rPr lang="en-US" sz="3600" dirty="0" smtClean="0">
                <a:solidFill>
                  <a:srgbClr val="FF0000"/>
                </a:solidFill>
                <a:cs typeface="B Nazanin" pitchFamily="2" charset="-78"/>
              </a:rPr>
              <a:t> </a:t>
            </a:r>
            <a:r>
              <a:rPr lang="en-US" sz="3600" dirty="0" smtClean="0">
                <a:solidFill>
                  <a:srgbClr val="00B0F0"/>
                </a:solidFill>
                <a:cs typeface="B Nazanin" pitchFamily="2" charset="-78"/>
              </a:rPr>
              <a:t/>
            </a:r>
            <a:br>
              <a:rPr lang="en-US" sz="3600" dirty="0" smtClean="0">
                <a:solidFill>
                  <a:srgbClr val="00B0F0"/>
                </a:solidFill>
                <a:cs typeface="B Nazanin" pitchFamily="2" charset="-78"/>
              </a:rPr>
            </a:br>
            <a:r>
              <a:rPr lang="fa-IR" sz="3600" dirty="0" smtClean="0">
                <a:solidFill>
                  <a:srgbClr val="00B0F0"/>
                </a:solidFill>
                <a:cs typeface="B Nazanin" pitchFamily="2" charset="-78"/>
              </a:rPr>
              <a:t>الف - مركب بلند يا روان</a:t>
            </a:r>
            <a:r>
              <a:rPr lang="en-US" sz="3600" dirty="0" smtClean="0">
                <a:solidFill>
                  <a:srgbClr val="00B0F0"/>
                </a:solidFill>
                <a:cs typeface="B Nazanin" pitchFamily="2" charset="-78"/>
              </a:rPr>
              <a:t/>
            </a:r>
            <a:br>
              <a:rPr lang="en-US" sz="3600" dirty="0" smtClean="0">
                <a:solidFill>
                  <a:srgbClr val="00B0F0"/>
                </a:solidFill>
                <a:cs typeface="B Nazanin" pitchFamily="2" charset="-78"/>
              </a:rPr>
            </a:br>
            <a:r>
              <a:rPr lang="fa-IR" sz="3600" dirty="0" smtClean="0">
                <a:solidFill>
                  <a:srgbClr val="00B0F0"/>
                </a:solidFill>
                <a:cs typeface="B Nazanin" pitchFamily="2" charset="-78"/>
              </a:rPr>
              <a:t>ب- مركب كوتاه يا غليظ</a:t>
            </a:r>
            <a:r>
              <a:rPr lang="en-US" sz="3600" dirty="0" smtClean="0">
                <a:solidFill>
                  <a:srgbClr val="00B0F0"/>
                </a:solidFill>
                <a:cs typeface="B Nazanin" pitchFamily="2" charset="-78"/>
              </a:rPr>
              <a:t/>
            </a:r>
            <a:br>
              <a:rPr lang="en-US" sz="3600" dirty="0" smtClean="0">
                <a:solidFill>
                  <a:srgbClr val="00B0F0"/>
                </a:solidFill>
                <a:cs typeface="B Nazanin" pitchFamily="2" charset="-78"/>
              </a:rPr>
            </a:br>
            <a:r>
              <a:rPr lang="fa-IR" sz="3600" dirty="0" smtClean="0">
                <a:solidFill>
                  <a:srgbClr val="00B0F0"/>
                </a:solidFill>
                <a:cs typeface="B Nazanin" pitchFamily="2" charset="-78"/>
              </a:rPr>
              <a:t>ج- مركب ژل‌گرا</a:t>
            </a:r>
            <a:r>
              <a:rPr lang="en-US" dirty="0" smtClean="0"/>
              <a:t/>
            </a:r>
            <a:br>
              <a:rPr lang="en-US" dirty="0" smtClean="0"/>
            </a:br>
            <a:endParaRPr lang="fa-IR" dirty="0"/>
          </a:p>
        </p:txBody>
      </p:sp>
    </p:spTree>
  </p:cSld>
  <p:clrMapOvr>
    <a:masterClrMapping/>
  </p:clrMapOvr>
  <p:transition>
    <p:pull dir="d"/>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583362"/>
          </a:xfrm>
        </p:spPr>
        <p:txBody>
          <a:bodyPr>
            <a:normAutofit/>
          </a:bodyPr>
          <a:lstStyle/>
          <a:p>
            <a:pPr algn="r"/>
            <a:r>
              <a:rPr lang="fa-IR" sz="3600" dirty="0" smtClean="0">
                <a:cs typeface="B Nazanin" pitchFamily="2" charset="-78"/>
              </a:rPr>
              <a:t>بدنه ‌اصطلاحي است كه به غلظت و خواص سياليت مركب اشاره دارد. مركب‌هاي چاپ فلكسوگرافي تا اندازه‌ای رقيقند، در حالي كه مركب‌هاي افست غلظت بيشتري دارند. </a:t>
            </a:r>
            <a:r>
              <a:rPr lang="en-US" sz="3600" dirty="0" smtClean="0">
                <a:cs typeface="B Nazanin" pitchFamily="2" charset="-78"/>
              </a:rPr>
              <a:t/>
            </a:r>
            <a:br>
              <a:rPr lang="en-US" sz="3600" dirty="0" smtClean="0">
                <a:cs typeface="B Nazanin" pitchFamily="2" charset="-78"/>
              </a:rPr>
            </a:br>
            <a:r>
              <a:rPr lang="fa-IR" sz="3600" dirty="0" smtClean="0">
                <a:cs typeface="B Nazanin" pitchFamily="2" charset="-78"/>
              </a:rPr>
              <a:t>در صنعت مركب اصطلاح چسبناكي به ويژگي چسبندگي مركب اشاره دارد. در واقع چسبناكي عبارت است از نيروي لازم براي تقسيم يك لايه مركب بين دو سطح مجزا (از يك طرف زينك چاپ و از طرف ديگر سطح كاغذ). در چاپ افست چسبناكي مركب بيشترين اهميت را دارا است. </a:t>
            </a:r>
            <a:r>
              <a:rPr lang="en-US" dirty="0" smtClean="0"/>
              <a:t/>
            </a:r>
            <a:br>
              <a:rPr lang="en-US" dirty="0" smtClean="0"/>
            </a:br>
            <a:endParaRPr lang="fa-IR" dirty="0"/>
          </a:p>
        </p:txBody>
      </p:sp>
    </p:spTree>
  </p:cSld>
  <p:clrMapOvr>
    <a:masterClrMapping/>
  </p:clrMapOvr>
  <p:transition>
    <p:wheel spokes="8"/>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226196"/>
          </a:xfrm>
        </p:spPr>
        <p:txBody>
          <a:bodyPr>
            <a:normAutofit fontScale="90000"/>
          </a:bodyPr>
          <a:lstStyle/>
          <a:p>
            <a:pPr algn="r"/>
            <a:r>
              <a:rPr lang="fa-IR" sz="3100" dirty="0" smtClean="0">
                <a:cs typeface="B Nazanin" pitchFamily="2" charset="-78"/>
              </a:rPr>
              <a:t>چسبناكي مركب در حين عمليات چاپ تغيير می‌كند، مثلا سرعت ماشين چاپ چسبناكي مركب را افزايش می‌دهد و يا افزايش دما باعث كاهش چسبناكي مركب می‌شود.  </a:t>
            </a:r>
            <a:br>
              <a:rPr lang="fa-IR" sz="3100" dirty="0" smtClean="0">
                <a:cs typeface="B Nazanin" pitchFamily="2" charset="-78"/>
              </a:rPr>
            </a:br>
            <a:r>
              <a:rPr lang="en-US" sz="3100" dirty="0" smtClean="0">
                <a:cs typeface="B Nazanin" pitchFamily="2" charset="-78"/>
              </a:rPr>
              <a:t/>
            </a:r>
            <a:br>
              <a:rPr lang="en-US" sz="3100" dirty="0" smtClean="0">
                <a:cs typeface="B Nazanin" pitchFamily="2" charset="-78"/>
              </a:rPr>
            </a:br>
            <a:r>
              <a:rPr lang="fa-IR" sz="3100" dirty="0" smtClean="0">
                <a:cs typeface="B Nazanin" pitchFamily="2" charset="-78"/>
              </a:rPr>
              <a:t>ويژگي نهايي مورد ملاحظه در مورد مركب، طول مركب است. كه براي توصيف قابليت سياليت يك مركب بر روي ماشين اشاره دارد. يك مركب طويل يا بلند و يا روان برروي ورقي از شيشه هنگام نواختن ضربه با انگشت به ميزان زيادي روان می‌شود در حالي كه مركب‌هاي غليظ زودتر از مركب‌هاي روان قطع خواهد شد. بعضي از مركب‌ها ماهيت ژل گرايي دارند، يعني در هنگام شروع مصرف در برابر جريان مقاومت نشان می‌دهند تا آنكه براي مدت معيني مورد اختلاط واقع شوند و در صورت ثابت ماندن مجدد، مركب‌ها سخت و گرانرو خواهند شد. </a:t>
            </a:r>
            <a:r>
              <a:rPr lang="en-US" dirty="0" smtClean="0"/>
              <a:t/>
            </a:r>
            <a:br>
              <a:rPr lang="en-US" dirty="0" smtClean="0"/>
            </a:br>
            <a:endParaRPr lang="fa-IR" dirty="0"/>
          </a:p>
        </p:txBody>
      </p:sp>
    </p:spTree>
  </p:cSld>
  <p:clrMapOvr>
    <a:masterClrMapping/>
  </p:clrMapOvr>
  <p:transition>
    <p:whee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1000108"/>
            <a:ext cx="7515252" cy="4071966"/>
          </a:xfrm>
        </p:spPr>
        <p:txBody>
          <a:bodyPr>
            <a:normAutofit/>
          </a:bodyPr>
          <a:lstStyle/>
          <a:p>
            <a:pPr algn="r"/>
            <a:r>
              <a:rPr lang="fa-IR" sz="3600" b="1" dirty="0" smtClean="0">
                <a:solidFill>
                  <a:srgbClr val="FF0000"/>
                </a:solidFill>
                <a:cs typeface="B Nazanin" pitchFamily="2" charset="-78"/>
              </a:rPr>
              <a:t>ویسکوزیته</a:t>
            </a:r>
            <a:br>
              <a:rPr lang="fa-IR" sz="3600" b="1" dirty="0" smtClean="0">
                <a:solidFill>
                  <a:srgbClr val="FF0000"/>
                </a:solidFill>
                <a:cs typeface="B Nazanin" pitchFamily="2" charset="-78"/>
              </a:rPr>
            </a:br>
            <a:r>
              <a:rPr lang="fa-IR" sz="2400" b="1" dirty="0" smtClean="0"/>
              <a:t/>
            </a:r>
            <a:br>
              <a:rPr lang="fa-IR" sz="2400" b="1" dirty="0" smtClean="0"/>
            </a:br>
            <a:r>
              <a:rPr lang="fa-IR" sz="2400" b="1" dirty="0" smtClean="0">
                <a:cs typeface="B Nazanin" pitchFamily="2" charset="-78"/>
              </a:rPr>
              <a:t>- ویسکوزیته یک ماده را می توان مقاومت به جریان پذیری آن</a:t>
            </a:r>
            <a:br>
              <a:rPr lang="fa-IR" sz="2400" b="1" dirty="0" smtClean="0">
                <a:cs typeface="B Nazanin" pitchFamily="2" charset="-78"/>
              </a:rPr>
            </a:br>
            <a:r>
              <a:rPr lang="fa-IR" sz="2400" b="1" dirty="0" smtClean="0">
                <a:cs typeface="B Nazanin" pitchFamily="2" charset="-78"/>
              </a:rPr>
              <a:t>تعریف کرد .</a:t>
            </a:r>
            <a:br>
              <a:rPr lang="fa-IR" sz="2400" b="1" dirty="0" smtClean="0">
                <a:cs typeface="B Nazanin" pitchFamily="2" charset="-78"/>
              </a:rPr>
            </a:br>
            <a:r>
              <a:rPr lang="fa-IR" sz="2400" b="1" dirty="0" smtClean="0">
                <a:cs typeface="B Nazanin" pitchFamily="2" charset="-78"/>
              </a:rPr>
              <a:t/>
            </a:r>
            <a:br>
              <a:rPr lang="fa-IR" sz="2400" b="1" dirty="0" smtClean="0">
                <a:cs typeface="B Nazanin" pitchFamily="2" charset="-78"/>
              </a:rPr>
            </a:br>
            <a:r>
              <a:rPr lang="fa-IR" sz="2400" b="1" dirty="0" smtClean="0">
                <a:cs typeface="B Nazanin" pitchFamily="2" charset="-78"/>
              </a:rPr>
              <a:t>- این خاصیت را می توان بوسیله</a:t>
            </a:r>
            <a:r>
              <a:rPr lang="yo-NG" sz="2400" b="1" dirty="0" smtClean="0">
                <a:cs typeface="B Nazanin" pitchFamily="2" charset="-78"/>
              </a:rPr>
              <a:t> ford cup </a:t>
            </a:r>
            <a:r>
              <a:rPr lang="fa-IR" sz="2400" b="1" dirty="0" smtClean="0">
                <a:cs typeface="B Nazanin" pitchFamily="2" charset="-78"/>
              </a:rPr>
              <a:t>شماره 4 یا </a:t>
            </a:r>
            <a:r>
              <a:rPr lang="en-US" sz="2400" b="1" dirty="0" smtClean="0">
                <a:cs typeface="B Nazanin" pitchFamily="2" charset="-78"/>
              </a:rPr>
              <a:t>Hall</a:t>
            </a:r>
            <a:r>
              <a:rPr lang="fa-IR" sz="2400" b="1" dirty="0" smtClean="0">
                <a:cs typeface="B Nazanin" pitchFamily="2" charset="-78"/>
              </a:rPr>
              <a:t/>
            </a:r>
            <a:br>
              <a:rPr lang="fa-IR" sz="2400" b="1" dirty="0" smtClean="0">
                <a:cs typeface="B Nazanin" pitchFamily="2" charset="-78"/>
              </a:rPr>
            </a:br>
            <a:r>
              <a:rPr lang="fa-IR" sz="2400" b="1" dirty="0" smtClean="0">
                <a:cs typeface="B Nazanin" pitchFamily="2" charset="-78"/>
              </a:rPr>
              <a:t> </a:t>
            </a:r>
            <a:r>
              <a:rPr lang="yo-NG" sz="2400" b="1" dirty="0" smtClean="0">
                <a:cs typeface="B Nazanin" pitchFamily="2" charset="-78"/>
              </a:rPr>
              <a:t>stein </a:t>
            </a:r>
            <a:r>
              <a:rPr lang="fa-IR" sz="2400" b="1" dirty="0" smtClean="0">
                <a:cs typeface="B Nazanin" pitchFamily="2" charset="-78"/>
              </a:rPr>
              <a:t> یا ویسکوزیمتر اندازه گیری کرد . </a:t>
            </a:r>
            <a:br>
              <a:rPr lang="fa-IR" sz="2400" b="1" dirty="0" smtClean="0">
                <a:cs typeface="B Nazanin" pitchFamily="2" charset="-78"/>
              </a:rPr>
            </a:br>
            <a:r>
              <a:rPr lang="yo-NG" sz="2400" b="1" dirty="0" smtClean="0">
                <a:cs typeface="B Nazanin" pitchFamily="2" charset="-78"/>
              </a:rPr>
              <a:t/>
            </a:r>
            <a:br>
              <a:rPr lang="yo-NG" sz="2400" b="1" dirty="0" smtClean="0">
                <a:cs typeface="B Nazanin" pitchFamily="2" charset="-78"/>
              </a:rPr>
            </a:br>
            <a:r>
              <a:rPr lang="fa-IR" sz="2400" b="1" dirty="0" smtClean="0">
                <a:cs typeface="B Nazanin" pitchFamily="2" charset="-78"/>
              </a:rPr>
              <a:t>  -بدلیل ارتباط زیاد دما و ویسکوزیته زمانی که ویسکوزیته اندازه گیری می شود باید شرایط دمایی هم ثبت گردد </a:t>
            </a:r>
            <a:r>
              <a:rPr lang="fa-IR" sz="2400" dirty="0" smtClean="0">
                <a:cs typeface="B Nazanin" pitchFamily="2" charset="-78"/>
              </a:rPr>
              <a:t>.</a:t>
            </a:r>
            <a:endParaRPr lang="fa-IR" sz="2400" dirty="0">
              <a:cs typeface="B Nazanin" pitchFamily="2" charset="-78"/>
            </a:endParaRPr>
          </a:p>
        </p:txBody>
      </p:sp>
    </p:spTree>
  </p:cSld>
  <p:clrMapOvr>
    <a:masterClrMapping/>
  </p:clrMapOvr>
  <p:transition>
    <p:cut thruBlk="1"/>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a:bodyPr>
          <a:lstStyle/>
          <a:p>
            <a:r>
              <a:rPr lang="fa-IR" sz="6000" dirty="0" smtClean="0">
                <a:solidFill>
                  <a:srgbClr val="FFFF00"/>
                </a:solidFill>
                <a:cs typeface="B Nazanin" pitchFamily="2" charset="-78"/>
              </a:rPr>
              <a:t>آزمون های کاغذ ،مقوا و کارتن</a:t>
            </a:r>
            <a:endParaRPr lang="fa-IR" sz="6000" dirty="0">
              <a:solidFill>
                <a:srgbClr val="FFFF00"/>
              </a:solidFill>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357166"/>
            <a:ext cx="7772400" cy="6226196"/>
          </a:xfrm>
        </p:spPr>
        <p:txBody>
          <a:bodyPr>
            <a:normAutofit fontScale="90000"/>
          </a:bodyPr>
          <a:lstStyle/>
          <a:p>
            <a:pPr algn="r"/>
            <a:r>
              <a:rPr lang="fa-IR" sz="3600" dirty="0" smtClean="0">
                <a:solidFill>
                  <a:srgbClr val="FF0000"/>
                </a:solidFill>
                <a:cs typeface="B Nazanin" pitchFamily="2" charset="-78"/>
              </a:rPr>
              <a:t>نام آزمون :  روش تعیین مقاومت کششی کاغذ</a:t>
            </a:r>
            <a:r>
              <a:rPr lang="en-US" sz="3600" dirty="0" smtClean="0">
                <a:solidFill>
                  <a:schemeClr val="tx1"/>
                </a:solidFill>
                <a:cs typeface="B Nazanin" pitchFamily="2" charset="-78"/>
              </a:rPr>
              <a:t> </a:t>
            </a:r>
            <a:r>
              <a:rPr lang="en-US" sz="3600" dirty="0" smtClean="0">
                <a:solidFill>
                  <a:srgbClr val="00B0F0"/>
                </a:solidFill>
                <a:cs typeface="B Nazanin" pitchFamily="2" charset="-78"/>
              </a:rPr>
              <a:t>(Tensile) </a:t>
            </a:r>
            <a:r>
              <a:rPr lang="en-US" sz="3600" dirty="0" smtClean="0">
                <a:solidFill>
                  <a:srgbClr val="FF0000"/>
                </a:solidFill>
                <a:cs typeface="B Nazanin" pitchFamily="2" charset="-78"/>
              </a:rPr>
              <a:t/>
            </a:r>
            <a:br>
              <a:rPr lang="en-US" sz="3600" dirty="0" smtClean="0">
                <a:solidFill>
                  <a:srgbClr val="FF0000"/>
                </a:solidFill>
                <a:cs typeface="B Nazanin" pitchFamily="2" charset="-78"/>
              </a:rPr>
            </a:br>
            <a:r>
              <a:rPr lang="en-US" sz="3600" dirty="0" smtClean="0">
                <a:solidFill>
                  <a:srgbClr val="FF0000"/>
                </a:solidFill>
                <a:cs typeface="B Nazanin" pitchFamily="2" charset="-78"/>
              </a:rPr>
              <a:t/>
            </a:r>
            <a:br>
              <a:rPr lang="en-US" sz="3600" dirty="0" smtClean="0">
                <a:solidFill>
                  <a:srgbClr val="FF0000"/>
                </a:solidFill>
                <a:cs typeface="B Nazanin" pitchFamily="2" charset="-78"/>
              </a:rPr>
            </a:br>
            <a:r>
              <a:rPr lang="en-US" sz="3600" dirty="0" smtClean="0">
                <a:solidFill>
                  <a:schemeClr val="tx1"/>
                </a:solidFill>
                <a:cs typeface="B Nazanin" pitchFamily="2" charset="-78"/>
              </a:rPr>
              <a:t>Tensile breaking properties of paper</a:t>
            </a:r>
            <a:r>
              <a:rPr lang="fa-IR" sz="2700" dirty="0" smtClean="0">
                <a:cs typeface="B Nazanin" pitchFamily="2" charset="-78"/>
              </a:rPr>
              <a:t/>
            </a:r>
            <a:br>
              <a:rPr lang="fa-IR" sz="2700" dirty="0" smtClean="0">
                <a:cs typeface="B Nazanin" pitchFamily="2" charset="-78"/>
              </a:rPr>
            </a:br>
            <a:r>
              <a:rPr lang="en-US" sz="2700" dirty="0" smtClean="0">
                <a:cs typeface="B Nazanin" pitchFamily="2" charset="-78"/>
              </a:rPr>
              <a:t/>
            </a:r>
            <a:br>
              <a:rPr lang="en-US" sz="2700" dirty="0" smtClean="0">
                <a:cs typeface="B Nazanin" pitchFamily="2" charset="-78"/>
              </a:rPr>
            </a:br>
            <a:r>
              <a:rPr lang="fa-IR" sz="2700" dirty="0" smtClean="0">
                <a:solidFill>
                  <a:srgbClr val="00B050"/>
                </a:solidFill>
                <a:cs typeface="B Nazanin" pitchFamily="2" charset="-78"/>
              </a:rPr>
              <a:t>هدف: </a:t>
            </a:r>
            <a:r>
              <a:rPr lang="en-US" sz="2700" dirty="0" smtClean="0">
                <a:cs typeface="B Nazanin" pitchFamily="2" charset="-78"/>
              </a:rPr>
              <a:t/>
            </a:r>
            <a:br>
              <a:rPr lang="en-US" sz="2700" dirty="0" smtClean="0">
                <a:cs typeface="B Nazanin" pitchFamily="2" charset="-78"/>
              </a:rPr>
            </a:br>
            <a:r>
              <a:rPr lang="fa-IR" sz="2700" dirty="0" smtClean="0">
                <a:solidFill>
                  <a:srgbClr val="7030A0"/>
                </a:solidFill>
                <a:cs typeface="B Nazanin" pitchFamily="2" charset="-78"/>
              </a:rPr>
              <a:t>این روش در واقع نشان دهنده نیروی مورد نیاز در واحد سطح است که جهت پاره کردن یک نمونه کاغذ به کار می رود و همچنین نشاندهنده درصد تغییر طول به هنگام پارگی میباشد.  به مقدار نیروی کششی لازم جهت اینکه کاغذ در آستانه پاره شدن قرار گیرد مقاومت کششی گویند.عموما میزان نیروی کششی در جهت </a:t>
            </a:r>
            <a:r>
              <a:rPr lang="en-US" sz="2700" dirty="0" smtClean="0">
                <a:solidFill>
                  <a:srgbClr val="7030A0"/>
                </a:solidFill>
                <a:cs typeface="B Nazanin" pitchFamily="2" charset="-78"/>
              </a:rPr>
              <a:t> MD</a:t>
            </a:r>
            <a:r>
              <a:rPr lang="fa-IR" sz="2700" dirty="0" smtClean="0">
                <a:solidFill>
                  <a:srgbClr val="7030A0"/>
                </a:solidFill>
                <a:cs typeface="B Nazanin" pitchFamily="2" charset="-78"/>
              </a:rPr>
              <a:t> ( طول ماشین) بیشتر از جهت </a:t>
            </a:r>
            <a:r>
              <a:rPr lang="en-US" sz="2700" dirty="0" smtClean="0">
                <a:solidFill>
                  <a:srgbClr val="7030A0"/>
                </a:solidFill>
                <a:cs typeface="B Nazanin" pitchFamily="2" charset="-78"/>
              </a:rPr>
              <a:t>CD</a:t>
            </a:r>
            <a:r>
              <a:rPr lang="fa-IR" sz="2700" dirty="0" smtClean="0">
                <a:solidFill>
                  <a:srgbClr val="7030A0"/>
                </a:solidFill>
                <a:cs typeface="B Nazanin" pitchFamily="2" charset="-78"/>
              </a:rPr>
              <a:t> ( عرض ماشین) است.</a:t>
            </a:r>
            <a:r>
              <a:rPr lang="en-US" sz="2700" dirty="0" smtClean="0">
                <a:solidFill>
                  <a:srgbClr val="7030A0"/>
                </a:solidFill>
                <a:cs typeface="B Nazanin" pitchFamily="2" charset="-78"/>
              </a:rPr>
              <a:t/>
            </a:r>
            <a:br>
              <a:rPr lang="en-US" sz="2700" dirty="0" smtClean="0">
                <a:solidFill>
                  <a:srgbClr val="7030A0"/>
                </a:solidFill>
                <a:cs typeface="B Nazanin" pitchFamily="2" charset="-78"/>
              </a:rPr>
            </a:br>
            <a:r>
              <a:rPr lang="fa-IR" sz="2700" dirty="0" smtClean="0">
                <a:solidFill>
                  <a:srgbClr val="7030A0"/>
                </a:solidFill>
                <a:cs typeface="B Nazanin" pitchFamily="2" charset="-78"/>
              </a:rPr>
              <a:t>وسایل مورد نیاز:</a:t>
            </a:r>
            <a:r>
              <a:rPr lang="en-US" sz="2700" dirty="0" smtClean="0">
                <a:solidFill>
                  <a:srgbClr val="7030A0"/>
                </a:solidFill>
                <a:cs typeface="B Nazanin" pitchFamily="2" charset="-78"/>
              </a:rPr>
              <a:t/>
            </a:r>
            <a:br>
              <a:rPr lang="en-US" sz="2700" dirty="0" smtClean="0">
                <a:solidFill>
                  <a:srgbClr val="7030A0"/>
                </a:solidFill>
                <a:cs typeface="B Nazanin" pitchFamily="2" charset="-78"/>
              </a:rPr>
            </a:br>
            <a:r>
              <a:rPr lang="fa-IR" sz="2700" dirty="0" smtClean="0">
                <a:solidFill>
                  <a:srgbClr val="7030A0"/>
                </a:solidFill>
                <a:cs typeface="B Nazanin" pitchFamily="2" charset="-78"/>
              </a:rPr>
              <a:t>1- دستگاه نمونه بر تست کشش  ، مدل </a:t>
            </a:r>
            <a:r>
              <a:rPr lang="en-US" sz="2700" dirty="0" smtClean="0">
                <a:solidFill>
                  <a:srgbClr val="7030A0"/>
                </a:solidFill>
                <a:cs typeface="B Nazanin" pitchFamily="2" charset="-78"/>
              </a:rPr>
              <a:t>B </a:t>
            </a:r>
            <a:r>
              <a:rPr lang="fa-IR" sz="2700" dirty="0" smtClean="0">
                <a:solidFill>
                  <a:srgbClr val="7030A0"/>
                </a:solidFill>
                <a:cs typeface="B Nazanin" pitchFamily="2" charset="-78"/>
              </a:rPr>
              <a:t>- 6018 </a:t>
            </a:r>
            <a:r>
              <a:rPr lang="en-US" sz="2700" dirty="0" smtClean="0">
                <a:solidFill>
                  <a:srgbClr val="7030A0"/>
                </a:solidFill>
                <a:cs typeface="B Nazanin" pitchFamily="2" charset="-78"/>
              </a:rPr>
              <a:t>GT</a:t>
            </a:r>
            <a:br>
              <a:rPr lang="en-US" sz="2700" dirty="0" smtClean="0">
                <a:solidFill>
                  <a:srgbClr val="7030A0"/>
                </a:solidFill>
                <a:cs typeface="B Nazanin" pitchFamily="2" charset="-78"/>
              </a:rPr>
            </a:br>
            <a:r>
              <a:rPr lang="fa-IR" sz="3100" dirty="0" smtClean="0">
                <a:solidFill>
                  <a:srgbClr val="7030A0"/>
                </a:solidFill>
                <a:cs typeface="B Nazanin" pitchFamily="2" charset="-78"/>
              </a:rPr>
              <a:t>2- دستگاه اندازه گیری مقاومت به کشش                                         </a:t>
            </a:r>
            <a:r>
              <a:rPr lang="en-US" sz="3100" dirty="0" smtClean="0">
                <a:solidFill>
                  <a:srgbClr val="7030A0"/>
                </a:solidFill>
                <a:cs typeface="B Nazanin" pitchFamily="2" charset="-78"/>
              </a:rPr>
              <a:t>tensile testing machine</a:t>
            </a:r>
            <a:r>
              <a:rPr lang="en-US" dirty="0" smtClean="0"/>
              <a:t/>
            </a:r>
            <a:br>
              <a:rPr lang="en-US" dirty="0" smtClean="0"/>
            </a:br>
            <a:endParaRPr lang="fa-IR" dirty="0"/>
          </a:p>
        </p:txBody>
      </p:sp>
      <p:pic>
        <p:nvPicPr>
          <p:cNvPr id="3" name="Picture 2" descr="2.jpg"/>
          <p:cNvPicPr/>
          <p:nvPr/>
        </p:nvPicPr>
        <p:blipFill>
          <a:blip r:embed="rId2" cstate="print"/>
          <a:stretch>
            <a:fillRect/>
          </a:stretch>
        </p:blipFill>
        <p:spPr>
          <a:xfrm>
            <a:off x="500034" y="4214818"/>
            <a:ext cx="2643206" cy="2428892"/>
          </a:xfrm>
          <a:prstGeom prst="rect">
            <a:avLst/>
          </a:prstGeom>
        </p:spPr>
      </p:pic>
    </p:spTree>
  </p:cSld>
  <p:clrMapOvr>
    <a:masterClrMapping/>
  </p:clrMapOvr>
  <p:transition>
    <p:dissolve/>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214290"/>
            <a:ext cx="7772400" cy="7143800"/>
          </a:xfrm>
        </p:spPr>
        <p:txBody>
          <a:bodyPr>
            <a:normAutofit fontScale="90000"/>
          </a:bodyPr>
          <a:lstStyle/>
          <a:p>
            <a:pPr algn="r"/>
            <a:r>
              <a:rPr lang="fa-IR" sz="3100" dirty="0" smtClean="0">
                <a:solidFill>
                  <a:srgbClr val="FF0000"/>
                </a:solidFill>
                <a:cs typeface="B Nazanin" pitchFamily="2" charset="-78"/>
              </a:rPr>
              <a:t>روش انجام کار:</a:t>
            </a:r>
            <a:r>
              <a:rPr lang="en-US" sz="2200" dirty="0" smtClean="0">
                <a:cs typeface="B Nazanin" pitchFamily="2" charset="-78"/>
              </a:rPr>
              <a:t/>
            </a:r>
            <a:br>
              <a:rPr lang="en-US" sz="2200" dirty="0" smtClean="0">
                <a:cs typeface="B Nazanin" pitchFamily="2" charset="-78"/>
              </a:rPr>
            </a:br>
            <a:r>
              <a:rPr lang="fa-IR" sz="2200" dirty="0" smtClean="0">
                <a:cs typeface="B Nazanin" pitchFamily="2" charset="-78"/>
              </a:rPr>
              <a:t>1- آزمونه را از تکه نمونه به طور تصادفی انتخاب کنید. هیچ گونه چین خوردگی و ترک ویا نقص ظاهری و همچنین اثر آب  نباید روی آزمونه وجود داشته باشد و آزمونه باید از فاصله بیش از 15 میلی متر از لبه    رول نمونه انتخاب شوند.</a:t>
            </a:r>
            <a:r>
              <a:rPr lang="en-US" sz="2200" dirty="0" smtClean="0">
                <a:cs typeface="B Nazanin" pitchFamily="2" charset="-78"/>
              </a:rPr>
              <a:t/>
            </a:r>
            <a:br>
              <a:rPr lang="en-US" sz="2200" dirty="0" smtClean="0">
                <a:cs typeface="B Nazanin" pitchFamily="2" charset="-78"/>
              </a:rPr>
            </a:br>
            <a:r>
              <a:rPr lang="fa-IR" sz="2200" dirty="0" smtClean="0">
                <a:cs typeface="B Nazanin" pitchFamily="2" charset="-78"/>
              </a:rPr>
              <a:t>2- آزمونه ها را به طور جداگانه ببرید و باید به تعداد کافی آزمونه آماده شود تا حداقل 10 آزمونه در جهت طولی (</a:t>
            </a:r>
            <a:r>
              <a:rPr lang="en-US" sz="2200" dirty="0" smtClean="0">
                <a:cs typeface="B Nazanin" pitchFamily="2" charset="-78"/>
              </a:rPr>
              <a:t>MD</a:t>
            </a:r>
            <a:r>
              <a:rPr lang="fa-IR" sz="2200" dirty="0" smtClean="0">
                <a:cs typeface="B Nazanin" pitchFamily="2" charset="-78"/>
              </a:rPr>
              <a:t>) و 10 آزمونه در جهت عرضی کاغذ (</a:t>
            </a:r>
            <a:r>
              <a:rPr lang="en-US" sz="2200" dirty="0" smtClean="0">
                <a:cs typeface="B Nazanin" pitchFamily="2" charset="-78"/>
              </a:rPr>
              <a:t>CD</a:t>
            </a:r>
            <a:r>
              <a:rPr lang="fa-IR" sz="2200" dirty="0" smtClean="0">
                <a:cs typeface="B Nazanin" pitchFamily="2" charset="-78"/>
              </a:rPr>
              <a:t>) تهیه شوند.</a:t>
            </a:r>
            <a:r>
              <a:rPr lang="en-US" sz="2200" dirty="0" smtClean="0">
                <a:cs typeface="B Nazanin" pitchFamily="2" charset="-78"/>
              </a:rPr>
              <a:t/>
            </a:r>
            <a:br>
              <a:rPr lang="en-US" sz="2200" dirty="0" smtClean="0">
                <a:cs typeface="B Nazanin" pitchFamily="2" charset="-78"/>
              </a:rPr>
            </a:br>
            <a:r>
              <a:rPr lang="fa-IR" sz="2200" dirty="0" smtClean="0">
                <a:cs typeface="B Nazanin" pitchFamily="2" charset="-78"/>
              </a:rPr>
              <a:t>3- لبه های آزمونه باید در تمام طول صاف و موازی با هم با حد روا داری 0.1 + یا -  میلی متر تمیز و بدون عیب بریده شوند.</a:t>
            </a:r>
            <a:r>
              <a:rPr lang="en-US" sz="2200" dirty="0" smtClean="0">
                <a:cs typeface="B Nazanin" pitchFamily="2" charset="-78"/>
              </a:rPr>
              <a:t/>
            </a:r>
            <a:br>
              <a:rPr lang="en-US" sz="2200" dirty="0" smtClean="0">
                <a:cs typeface="B Nazanin" pitchFamily="2" charset="-78"/>
              </a:rPr>
            </a:br>
            <a:r>
              <a:rPr lang="fa-IR" sz="2200" dirty="0" smtClean="0">
                <a:cs typeface="B Nazanin" pitchFamily="2" charset="-78"/>
              </a:rPr>
              <a:t>4- ابعاد آزمونه ها : </a:t>
            </a:r>
            <a:r>
              <a:rPr lang="en-US" sz="2200" dirty="0" smtClean="0">
                <a:cs typeface="B Nazanin" pitchFamily="2" charset="-78"/>
              </a:rPr>
              <a:t/>
            </a:r>
            <a:br>
              <a:rPr lang="en-US" sz="2200" dirty="0" smtClean="0">
                <a:cs typeface="B Nazanin" pitchFamily="2" charset="-78"/>
              </a:rPr>
            </a:br>
            <a:r>
              <a:rPr lang="fa-IR" sz="2200" dirty="0" smtClean="0">
                <a:cs typeface="B Nazanin" pitchFamily="2" charset="-78"/>
              </a:rPr>
              <a:t>*  پهنای 15 میلی متری با حد روا داری 0.1 +-  میلی متر</a:t>
            </a:r>
            <a:r>
              <a:rPr lang="en-US" sz="2200" dirty="0" smtClean="0">
                <a:cs typeface="B Nazanin" pitchFamily="2" charset="-78"/>
              </a:rPr>
              <a:t/>
            </a:r>
            <a:br>
              <a:rPr lang="en-US" sz="2200" dirty="0" smtClean="0">
                <a:cs typeface="B Nazanin" pitchFamily="2" charset="-78"/>
              </a:rPr>
            </a:br>
            <a:r>
              <a:rPr lang="fa-IR" sz="2200" dirty="0" smtClean="0">
                <a:cs typeface="B Nazanin" pitchFamily="2" charset="-78"/>
              </a:rPr>
              <a:t>* طول آزمونه ها باید به اندازه ای باشد که هنگام قرار دادن قسمت موثر، آزمونه دستکاری نشود.</a:t>
            </a:r>
            <a:r>
              <a:rPr lang="en-US" sz="2200" dirty="0" smtClean="0">
                <a:cs typeface="B Nazanin" pitchFamily="2" charset="-78"/>
              </a:rPr>
              <a:t/>
            </a:r>
            <a:br>
              <a:rPr lang="en-US" sz="2200" dirty="0" smtClean="0">
                <a:cs typeface="B Nazanin" pitchFamily="2" charset="-78"/>
              </a:rPr>
            </a:br>
            <a:r>
              <a:rPr lang="fa-IR" sz="2200" dirty="0" smtClean="0">
                <a:cs typeface="B Nazanin" pitchFamily="2" charset="-78"/>
              </a:rPr>
              <a:t>5- فاصله بین دو خط گیرش 2+- 180 میلی متر است.</a:t>
            </a:r>
            <a:r>
              <a:rPr lang="en-US" sz="2200" dirty="0" smtClean="0">
                <a:cs typeface="B Nazanin" pitchFamily="2" charset="-78"/>
              </a:rPr>
              <a:t/>
            </a:r>
            <a:br>
              <a:rPr lang="en-US" sz="2200" dirty="0" smtClean="0">
                <a:cs typeface="B Nazanin" pitchFamily="2" charset="-78"/>
              </a:rPr>
            </a:br>
            <a:r>
              <a:rPr lang="fa-IR" sz="2200" dirty="0" smtClean="0">
                <a:cs typeface="B Nazanin" pitchFamily="2" charset="-78"/>
              </a:rPr>
              <a:t>6- سرعت دور شدن گیره ها از یکدیگر یعنی سرعت افزایش طول آزمونه معادل 20 میلی متر بر دقیقه  با روا داری 5  +- میلی متر  بر دقیقه باشد. (یعنی از 15 تا 25)</a:t>
            </a:r>
            <a:r>
              <a:rPr lang="en-US" sz="2200" dirty="0" smtClean="0">
                <a:cs typeface="B Nazanin" pitchFamily="2" charset="-78"/>
              </a:rPr>
              <a:t/>
            </a:r>
            <a:br>
              <a:rPr lang="en-US" sz="2200" dirty="0" smtClean="0">
                <a:cs typeface="B Nazanin" pitchFamily="2" charset="-78"/>
              </a:rPr>
            </a:br>
            <a:r>
              <a:rPr lang="fa-IR" sz="2200" dirty="0" smtClean="0">
                <a:cs typeface="B Nazanin" pitchFamily="2" charset="-78"/>
              </a:rPr>
              <a:t>7- خط مرکزی گیره ها و آزمونه باید هم محور بوده و همچنین موازی با جهت نیروی اعمال شده قرار گیرند. در حین آزمایش ، سطح گیره ها باید در یک صفحه و طوری تنظیم شوند که آزمونه را نیز در همان صفحه نگهدارند.</a:t>
            </a:r>
            <a:r>
              <a:rPr lang="en-US" sz="2200" dirty="0" smtClean="0">
                <a:cs typeface="B Nazanin" pitchFamily="2" charset="-78"/>
              </a:rPr>
              <a:t/>
            </a:r>
            <a:br>
              <a:rPr lang="en-US" sz="2200" dirty="0" smtClean="0">
                <a:cs typeface="B Nazanin" pitchFamily="2" charset="-78"/>
              </a:rPr>
            </a:br>
            <a:r>
              <a:rPr lang="fa-IR" sz="2200" dirty="0" smtClean="0">
                <a:cs typeface="B Nazanin" pitchFamily="2" charset="-78"/>
              </a:rPr>
              <a:t>8- استفاده از دستکش یکبار مصرف یا دستکش نخی برای جابجایی آزمون توصیه می شود.</a:t>
            </a:r>
            <a:r>
              <a:rPr lang="en-US" sz="2200" dirty="0" smtClean="0">
                <a:cs typeface="B Nazanin" pitchFamily="2" charset="-78"/>
              </a:rPr>
              <a:t/>
            </a:r>
            <a:br>
              <a:rPr lang="en-US" sz="2200" dirty="0" smtClean="0">
                <a:cs typeface="B Nazanin" pitchFamily="2" charset="-78"/>
              </a:rPr>
            </a:br>
            <a:r>
              <a:rPr lang="fa-IR" sz="2200" dirty="0" smtClean="0">
                <a:cs typeface="B Nazanin" pitchFamily="2" charset="-78"/>
              </a:rPr>
              <a:t>9-   مطابق استاندارد </a:t>
            </a:r>
            <a:r>
              <a:rPr lang="en-US" sz="2200" dirty="0" smtClean="0">
                <a:cs typeface="B Nazanin" pitchFamily="2" charset="-78"/>
              </a:rPr>
              <a:t>T494 om-96 </a:t>
            </a:r>
            <a:r>
              <a:rPr lang="fa-IR" sz="2200" dirty="0" smtClean="0">
                <a:cs typeface="B Nazanin" pitchFamily="2" charset="-78"/>
              </a:rPr>
              <a:t>  و استاندارد 2-8273 </a:t>
            </a:r>
            <a:r>
              <a:rPr lang="en-US" sz="2200" dirty="0" smtClean="0">
                <a:cs typeface="B Nazanin" pitchFamily="2" charset="-78"/>
              </a:rPr>
              <a:t>ISIRI </a:t>
            </a:r>
            <a:r>
              <a:rPr lang="fa-IR" sz="2200" dirty="0" smtClean="0">
                <a:cs typeface="B Nazanin" pitchFamily="2" charset="-78"/>
              </a:rPr>
              <a:t>این آزمون انجام می شود و همچنین بر حسب </a:t>
            </a:r>
            <a:r>
              <a:rPr lang="en-US" sz="2200" dirty="0" smtClean="0">
                <a:cs typeface="B Nazanin" pitchFamily="2" charset="-78"/>
              </a:rPr>
              <a:t>KN/M</a:t>
            </a:r>
            <a:r>
              <a:rPr lang="fa-IR" sz="2200" dirty="0" smtClean="0">
                <a:cs typeface="B Nazanin" pitchFamily="2" charset="-78"/>
              </a:rPr>
              <a:t> گزارش می شود</a:t>
            </a:r>
            <a:r>
              <a:rPr lang="fa-IR" dirty="0" smtClean="0"/>
              <a:t>.</a:t>
            </a:r>
            <a:r>
              <a:rPr lang="en-US" dirty="0" smtClean="0"/>
              <a:t/>
            </a:r>
            <a:br>
              <a:rPr lang="en-US" dirty="0" smtClean="0"/>
            </a:br>
            <a:endParaRPr lang="fa-IR" dirty="0"/>
          </a:p>
        </p:txBody>
      </p:sp>
    </p:spTree>
  </p:cSld>
  <p:clrMapOvr>
    <a:masterClrMapping/>
  </p:clrMapOvr>
  <p:transition>
    <p:wedge/>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74638"/>
            <a:ext cx="8401080" cy="6369072"/>
          </a:xfrm>
        </p:spPr>
        <p:txBody>
          <a:bodyPr>
            <a:normAutofit/>
          </a:bodyPr>
          <a:lstStyle/>
          <a:p>
            <a:pPr algn="r"/>
            <a:r>
              <a:rPr lang="fa-IR" sz="2400" dirty="0" smtClean="0">
                <a:solidFill>
                  <a:srgbClr val="FF0000"/>
                </a:solidFill>
                <a:cs typeface="B Nazanin" pitchFamily="2" charset="-78"/>
              </a:rPr>
              <a:t>نام</a:t>
            </a:r>
            <a:r>
              <a:rPr lang="fa-IR" dirty="0" smtClean="0">
                <a:solidFill>
                  <a:srgbClr val="FF0000"/>
                </a:solidFill>
              </a:rPr>
              <a:t> </a:t>
            </a:r>
            <a:r>
              <a:rPr lang="fa-IR" sz="2700" dirty="0" smtClean="0">
                <a:solidFill>
                  <a:srgbClr val="FF0000"/>
                </a:solidFill>
                <a:cs typeface="B Nazanin" pitchFamily="2" charset="-78"/>
              </a:rPr>
              <a:t>آزمون : استحکام بین لایه ای ورق </a:t>
            </a:r>
            <a:r>
              <a:rPr lang="fa-IR" dirty="0" smtClean="0">
                <a:solidFill>
                  <a:srgbClr val="00B0F0"/>
                </a:solidFill>
                <a:cs typeface="B Nazanin" pitchFamily="2" charset="-78"/>
              </a:rPr>
              <a:t>(</a:t>
            </a:r>
            <a:r>
              <a:rPr lang="en-US" dirty="0" smtClean="0">
                <a:solidFill>
                  <a:srgbClr val="00B0F0"/>
                </a:solidFill>
                <a:cs typeface="B Nazanin" pitchFamily="2" charset="-78"/>
              </a:rPr>
              <a:t> (PAT</a:t>
            </a:r>
            <a:r>
              <a:rPr lang="en-US" sz="2700" dirty="0" smtClean="0">
                <a:cs typeface="B Nazanin" pitchFamily="2" charset="-78"/>
              </a:rPr>
              <a:t/>
            </a:r>
            <a:br>
              <a:rPr lang="en-US" sz="2700" dirty="0" smtClean="0">
                <a:cs typeface="B Nazanin" pitchFamily="2" charset="-78"/>
              </a:rPr>
            </a:br>
            <a:r>
              <a:rPr lang="en-US" sz="2700" dirty="0" smtClean="0">
                <a:solidFill>
                  <a:srgbClr val="7030A0"/>
                </a:solidFill>
                <a:cs typeface="B Nazanin" pitchFamily="2" charset="-78"/>
              </a:rPr>
              <a:t>Pin adhesion of corrugated by selective separation</a:t>
            </a:r>
            <a:r>
              <a:rPr lang="en-US" sz="2700" dirty="0" smtClean="0">
                <a:cs typeface="B Nazanin" pitchFamily="2" charset="-78"/>
              </a:rPr>
              <a:t/>
            </a:r>
            <a:br>
              <a:rPr lang="en-US" sz="2700" dirty="0" smtClean="0">
                <a:cs typeface="B Nazanin" pitchFamily="2" charset="-78"/>
              </a:rPr>
            </a:br>
            <a:r>
              <a:rPr lang="fa-IR" sz="2700" dirty="0" smtClean="0">
                <a:solidFill>
                  <a:srgbClr val="00B050"/>
                </a:solidFill>
                <a:cs typeface="B Nazanin" pitchFamily="2" charset="-78"/>
              </a:rPr>
              <a:t>هدف:</a:t>
            </a:r>
            <a:br>
              <a:rPr lang="fa-IR" sz="2700" dirty="0" smtClean="0">
                <a:solidFill>
                  <a:srgbClr val="00B050"/>
                </a:solidFill>
                <a:cs typeface="B Nazanin" pitchFamily="2" charset="-78"/>
              </a:rPr>
            </a:br>
            <a:r>
              <a:rPr lang="en-US" sz="2700" dirty="0" smtClean="0">
                <a:cs typeface="B Nazanin" pitchFamily="2" charset="-78"/>
              </a:rPr>
              <a:t/>
            </a:r>
            <a:br>
              <a:rPr lang="en-US" sz="2700" dirty="0" smtClean="0">
                <a:cs typeface="B Nazanin" pitchFamily="2" charset="-78"/>
              </a:rPr>
            </a:br>
            <a:r>
              <a:rPr lang="fa-IR" sz="2700" dirty="0" smtClean="0">
                <a:cs typeface="B Nazanin" pitchFamily="2" charset="-78"/>
              </a:rPr>
              <a:t>این روش برای اندازه گیری  نیروی مورد نیاز برای جداسازی انواع فلوت از لاینر استفاده می شود. چسبندگی خوب فلوت با لاینر از ویژگی های خیلی مهم برای تعیین کیفیت ورق ها و جعبه ها می باشد.</a:t>
            </a:r>
            <a:r>
              <a:rPr lang="en-US" sz="2700" dirty="0" smtClean="0">
                <a:cs typeface="B Nazanin" pitchFamily="2" charset="-78"/>
              </a:rPr>
              <a:t/>
            </a:r>
            <a:br>
              <a:rPr lang="en-US" sz="2700" dirty="0" smtClean="0">
                <a:cs typeface="B Nazanin" pitchFamily="2" charset="-78"/>
              </a:rPr>
            </a:br>
            <a:r>
              <a:rPr lang="fa-IR" sz="2700" dirty="0" smtClean="0">
                <a:cs typeface="B Nazanin" pitchFamily="2" charset="-78"/>
              </a:rPr>
              <a:t> </a:t>
            </a:r>
            <a:r>
              <a:rPr lang="en-US" sz="2700" dirty="0" smtClean="0">
                <a:cs typeface="B Nazanin" pitchFamily="2" charset="-78"/>
              </a:rPr>
              <a:t/>
            </a:r>
            <a:br>
              <a:rPr lang="en-US" sz="2700" dirty="0" smtClean="0">
                <a:cs typeface="B Nazanin" pitchFamily="2" charset="-78"/>
              </a:rPr>
            </a:br>
            <a:r>
              <a:rPr lang="fa-IR" sz="2700" dirty="0" smtClean="0">
                <a:cs typeface="B Nazanin" pitchFamily="2" charset="-78"/>
              </a:rPr>
              <a:t>وسایل مورد نیاز:</a:t>
            </a:r>
            <a:r>
              <a:rPr lang="en-US" sz="2700" dirty="0" smtClean="0">
                <a:cs typeface="B Nazanin" pitchFamily="2" charset="-78"/>
              </a:rPr>
              <a:t/>
            </a:r>
            <a:br>
              <a:rPr lang="en-US" sz="2700" dirty="0" smtClean="0">
                <a:cs typeface="B Nazanin" pitchFamily="2" charset="-78"/>
              </a:rPr>
            </a:br>
            <a:r>
              <a:rPr lang="fa-IR" sz="2700" dirty="0" smtClean="0">
                <a:cs typeface="B Nazanin" pitchFamily="2" charset="-78"/>
              </a:rPr>
              <a:t>1- دستگاه نمونه بر تست استحکام بین لایه ای  ، مدل  </a:t>
            </a:r>
            <a:r>
              <a:rPr lang="en-US" sz="2700" dirty="0" smtClean="0">
                <a:cs typeface="B Nazanin" pitchFamily="2" charset="-78"/>
              </a:rPr>
              <a:t> GT-6019-A</a:t>
            </a:r>
            <a:br>
              <a:rPr lang="en-US" sz="2700" dirty="0" smtClean="0">
                <a:cs typeface="B Nazanin" pitchFamily="2" charset="-78"/>
              </a:rPr>
            </a:br>
            <a:r>
              <a:rPr lang="fa-IR" sz="2700" dirty="0" smtClean="0">
                <a:cs typeface="B Nazanin" pitchFamily="2" charset="-78"/>
              </a:rPr>
              <a:t>2-  وسایل زیر :</a:t>
            </a:r>
            <a:br>
              <a:rPr lang="fa-IR" sz="2700" dirty="0" smtClean="0">
                <a:cs typeface="B Nazanin" pitchFamily="2" charset="-78"/>
              </a:rPr>
            </a:br>
            <a:r>
              <a:rPr lang="en-US" dirty="0" smtClean="0"/>
              <a:t/>
            </a:r>
            <a:br>
              <a:rPr lang="en-US" dirty="0" smtClean="0"/>
            </a:br>
            <a:endParaRPr lang="fa-IR" dirty="0"/>
          </a:p>
        </p:txBody>
      </p:sp>
      <p:pic>
        <p:nvPicPr>
          <p:cNvPr id="3" name="Picture 2"/>
          <p:cNvPicPr/>
          <p:nvPr/>
        </p:nvPicPr>
        <p:blipFill>
          <a:blip r:embed="rId2"/>
          <a:srcRect/>
          <a:stretch>
            <a:fillRect/>
          </a:stretch>
        </p:blipFill>
        <p:spPr bwMode="auto">
          <a:xfrm>
            <a:off x="1357290" y="4929198"/>
            <a:ext cx="2214578" cy="1766887"/>
          </a:xfrm>
          <a:prstGeom prst="rect">
            <a:avLst/>
          </a:prstGeom>
          <a:noFill/>
          <a:ln w="9525">
            <a:noFill/>
            <a:miter lim="800000"/>
            <a:headEnd/>
            <a:tailEnd/>
          </a:ln>
        </p:spPr>
      </p:pic>
    </p:spTree>
  </p:cSld>
  <p:clrMapOvr>
    <a:masterClrMapping/>
  </p:clrMapOvr>
  <p:transition>
    <p:wheel spokes="1"/>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226196"/>
          </a:xfrm>
        </p:spPr>
        <p:txBody>
          <a:bodyPr>
            <a:normAutofit/>
          </a:bodyPr>
          <a:lstStyle/>
          <a:p>
            <a:pPr algn="r"/>
            <a:r>
              <a:rPr lang="fa-IR" sz="3100" dirty="0" smtClean="0">
                <a:solidFill>
                  <a:srgbClr val="FF0000"/>
                </a:solidFill>
                <a:cs typeface="B Nazanin" pitchFamily="2" charset="-78"/>
              </a:rPr>
              <a:t>روش انجام کار:</a:t>
            </a:r>
            <a:r>
              <a:rPr lang="fa-IR" sz="3100" dirty="0" smtClean="0">
                <a:solidFill>
                  <a:srgbClr val="7030A0"/>
                </a:solidFill>
                <a:cs typeface="B Nazanin" pitchFamily="2" charset="-78"/>
              </a:rPr>
              <a:t/>
            </a:r>
            <a:br>
              <a:rPr lang="fa-IR" sz="3100" dirty="0" smtClean="0">
                <a:solidFill>
                  <a:srgbClr val="7030A0"/>
                </a:solidFill>
                <a:cs typeface="B Nazanin" pitchFamily="2" charset="-78"/>
              </a:rPr>
            </a:br>
            <a:r>
              <a:rPr lang="en-US" sz="3100" dirty="0" smtClean="0">
                <a:solidFill>
                  <a:srgbClr val="7030A0"/>
                </a:solidFill>
                <a:cs typeface="B Nazanin" pitchFamily="2" charset="-78"/>
              </a:rPr>
              <a:t/>
            </a:r>
            <a:br>
              <a:rPr lang="en-US" sz="3100" dirty="0" smtClean="0">
                <a:solidFill>
                  <a:srgbClr val="7030A0"/>
                </a:solidFill>
                <a:cs typeface="B Nazanin" pitchFamily="2" charset="-78"/>
              </a:rPr>
            </a:br>
            <a:r>
              <a:rPr lang="fa-IR" sz="3100" dirty="0" smtClean="0">
                <a:solidFill>
                  <a:srgbClr val="7030A0"/>
                </a:solidFill>
                <a:cs typeface="B Nazanin" pitchFamily="2" charset="-78"/>
              </a:rPr>
              <a:t>1- نمونه را به اندازه  150 میلی متر طول  در 50 میلی متر عرض از جاهای مختلف نمونه گرفته شود. و نسبت به نوع فلوت اندازه متفاوت می باشد.</a:t>
            </a:r>
            <a:r>
              <a:rPr lang="en-US" sz="3100" dirty="0" smtClean="0">
                <a:solidFill>
                  <a:srgbClr val="7030A0"/>
                </a:solidFill>
                <a:cs typeface="B Nazanin" pitchFamily="2" charset="-78"/>
              </a:rPr>
              <a:t/>
            </a:r>
            <a:br>
              <a:rPr lang="en-US" sz="3100" dirty="0" smtClean="0">
                <a:solidFill>
                  <a:srgbClr val="7030A0"/>
                </a:solidFill>
                <a:cs typeface="B Nazanin" pitchFamily="2" charset="-78"/>
              </a:rPr>
            </a:br>
            <a:r>
              <a:rPr lang="fa-IR" sz="3100" dirty="0" smtClean="0">
                <a:solidFill>
                  <a:srgbClr val="7030A0"/>
                </a:solidFill>
                <a:cs typeface="B Nazanin" pitchFamily="2" charset="-78"/>
              </a:rPr>
              <a:t>2 –  نمونه خیس نباشد،  و همچنین بدون ؛ چروک ،  شکاف و تا خورده باشد. </a:t>
            </a:r>
            <a:r>
              <a:rPr lang="en-US" sz="3100" dirty="0" smtClean="0">
                <a:solidFill>
                  <a:srgbClr val="7030A0"/>
                </a:solidFill>
                <a:cs typeface="B Nazanin" pitchFamily="2" charset="-78"/>
              </a:rPr>
              <a:t/>
            </a:r>
            <a:br>
              <a:rPr lang="en-US" sz="3100" dirty="0" smtClean="0">
                <a:solidFill>
                  <a:srgbClr val="7030A0"/>
                </a:solidFill>
                <a:cs typeface="B Nazanin" pitchFamily="2" charset="-78"/>
              </a:rPr>
            </a:br>
            <a:r>
              <a:rPr lang="fa-IR" sz="3100" dirty="0" smtClean="0">
                <a:solidFill>
                  <a:srgbClr val="7030A0"/>
                </a:solidFill>
                <a:cs typeface="B Nazanin" pitchFamily="2" charset="-78"/>
              </a:rPr>
              <a:t>3- حداقل 10 نمونه تست شود.</a:t>
            </a:r>
            <a:r>
              <a:rPr lang="en-US" sz="3100" dirty="0" smtClean="0">
                <a:solidFill>
                  <a:srgbClr val="7030A0"/>
                </a:solidFill>
                <a:cs typeface="B Nazanin" pitchFamily="2" charset="-78"/>
              </a:rPr>
              <a:t/>
            </a:r>
            <a:br>
              <a:rPr lang="en-US" sz="3100" dirty="0" smtClean="0">
                <a:solidFill>
                  <a:srgbClr val="7030A0"/>
                </a:solidFill>
                <a:cs typeface="B Nazanin" pitchFamily="2" charset="-78"/>
              </a:rPr>
            </a:br>
            <a:r>
              <a:rPr lang="fa-IR" sz="3100" dirty="0" smtClean="0">
                <a:solidFill>
                  <a:srgbClr val="7030A0"/>
                </a:solidFill>
                <a:cs typeface="B Nazanin" pitchFamily="2" charset="-78"/>
              </a:rPr>
              <a:t>4-  از استاندارد  </a:t>
            </a:r>
            <a:r>
              <a:rPr lang="en-US" sz="3100" dirty="0" smtClean="0">
                <a:solidFill>
                  <a:srgbClr val="7030A0"/>
                </a:solidFill>
                <a:cs typeface="B Nazanin" pitchFamily="2" charset="-78"/>
              </a:rPr>
              <a:t>T821 om-06</a:t>
            </a:r>
            <a:r>
              <a:rPr lang="fa-IR" sz="3100" dirty="0" smtClean="0">
                <a:solidFill>
                  <a:srgbClr val="7030A0"/>
                </a:solidFill>
                <a:cs typeface="B Nazanin" pitchFamily="2" charset="-78"/>
              </a:rPr>
              <a:t>و</a:t>
            </a:r>
            <a:r>
              <a:rPr lang="en-US" sz="3100" dirty="0" smtClean="0">
                <a:solidFill>
                  <a:srgbClr val="7030A0"/>
                </a:solidFill>
                <a:cs typeface="B Nazanin" pitchFamily="2" charset="-78"/>
              </a:rPr>
              <a:t> JIS-Z0402 </a:t>
            </a:r>
            <a:r>
              <a:rPr lang="fa-IR" sz="3100" dirty="0" smtClean="0">
                <a:solidFill>
                  <a:srgbClr val="7030A0"/>
                </a:solidFill>
                <a:cs typeface="B Nazanin" pitchFamily="2" charset="-78"/>
              </a:rPr>
              <a:t> برای انجام این آزمون استفاده می شود.</a:t>
            </a:r>
            <a:r>
              <a:rPr lang="en-US" dirty="0" smtClean="0"/>
              <a:t/>
            </a:r>
            <a:br>
              <a:rPr lang="en-US" dirty="0" smtClean="0"/>
            </a:br>
            <a:endParaRPr lang="fa-IR" dirty="0"/>
          </a:p>
        </p:txBody>
      </p:sp>
    </p:spTree>
  </p:cSld>
  <p:clrMapOvr>
    <a:masterClrMapping/>
  </p:clrMapOvr>
  <p:transition>
    <p:wedge/>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69072"/>
          </a:xfrm>
        </p:spPr>
        <p:txBody>
          <a:bodyPr>
            <a:normAutofit/>
          </a:bodyPr>
          <a:lstStyle/>
          <a:p>
            <a:pPr algn="r"/>
            <a:r>
              <a:rPr lang="fa-IR" sz="3200" dirty="0" smtClean="0">
                <a:solidFill>
                  <a:srgbClr val="FF0000"/>
                </a:solidFill>
                <a:cs typeface="B Nazanin" pitchFamily="2" charset="-78"/>
              </a:rPr>
              <a:t>نام آزمون: مقاومت در برابر فشار بر لبه ورق کارتن</a:t>
            </a:r>
            <a:r>
              <a:rPr lang="en-US" sz="3200" dirty="0" smtClean="0">
                <a:solidFill>
                  <a:srgbClr val="FF0000"/>
                </a:solidFill>
                <a:cs typeface="B Nazanin" pitchFamily="2" charset="-78"/>
              </a:rPr>
              <a:t>     </a:t>
            </a:r>
            <a:r>
              <a:rPr lang="en-US" sz="3200" dirty="0" smtClean="0">
                <a:solidFill>
                  <a:srgbClr val="00B0F0"/>
                </a:solidFill>
                <a:cs typeface="B Nazanin" pitchFamily="2" charset="-78"/>
              </a:rPr>
              <a:t>(ECT) </a:t>
            </a:r>
            <a:r>
              <a:rPr lang="en-US" sz="3600" dirty="0" smtClean="0">
                <a:solidFill>
                  <a:srgbClr val="FF0000"/>
                </a:solidFill>
                <a:cs typeface="B Nazanin" pitchFamily="2" charset="-78"/>
              </a:rPr>
              <a:t/>
            </a:r>
            <a:br>
              <a:rPr lang="en-US" sz="3600" dirty="0" smtClean="0">
                <a:solidFill>
                  <a:srgbClr val="FF0000"/>
                </a:solidFill>
                <a:cs typeface="B Nazanin" pitchFamily="2" charset="-78"/>
              </a:rPr>
            </a:br>
            <a:r>
              <a:rPr lang="en-US" sz="2700" dirty="0" smtClean="0">
                <a:cs typeface="B Nazanin" pitchFamily="2" charset="-78"/>
              </a:rPr>
              <a:t/>
            </a:r>
            <a:br>
              <a:rPr lang="en-US" sz="2700" dirty="0" smtClean="0">
                <a:cs typeface="B Nazanin" pitchFamily="2" charset="-78"/>
              </a:rPr>
            </a:br>
            <a:r>
              <a:rPr lang="en-US" sz="2700" dirty="0" smtClean="0">
                <a:solidFill>
                  <a:srgbClr val="0070C0"/>
                </a:solidFill>
                <a:cs typeface="B Nazanin" pitchFamily="2" charset="-78"/>
              </a:rPr>
              <a:t>Edge compressive strength of corrugated fiberboard</a:t>
            </a:r>
            <a:r>
              <a:rPr lang="en-US" sz="2700" dirty="0" smtClean="0">
                <a:cs typeface="B Nazanin" pitchFamily="2" charset="-78"/>
              </a:rPr>
              <a:t/>
            </a:r>
            <a:br>
              <a:rPr lang="en-US" sz="2700" dirty="0" smtClean="0">
                <a:cs typeface="B Nazanin" pitchFamily="2" charset="-78"/>
              </a:rPr>
            </a:br>
            <a:r>
              <a:rPr lang="fa-IR" sz="2700" dirty="0" smtClean="0">
                <a:solidFill>
                  <a:srgbClr val="7030A0"/>
                </a:solidFill>
                <a:cs typeface="B Nazanin" pitchFamily="2" charset="-78"/>
              </a:rPr>
              <a:t>هدف:</a:t>
            </a:r>
            <a:r>
              <a:rPr lang="en-US" sz="2700" dirty="0" smtClean="0">
                <a:cs typeface="B Nazanin" pitchFamily="2" charset="-78"/>
              </a:rPr>
              <a:t/>
            </a:r>
            <a:br>
              <a:rPr lang="en-US" sz="2700" dirty="0" smtClean="0">
                <a:cs typeface="B Nazanin" pitchFamily="2" charset="-78"/>
              </a:rPr>
            </a:br>
            <a:r>
              <a:rPr lang="fa-IR" sz="2400" dirty="0" smtClean="0">
                <a:solidFill>
                  <a:srgbClr val="7030A0"/>
                </a:solidFill>
                <a:cs typeface="B Nazanin" pitchFamily="2" charset="-78"/>
              </a:rPr>
              <a:t>این آزمون تحمل مقوای کنگره ای را در برابر بارهایی که به صورت موازی به کنگره ها (از بالا به پایین ) وارد می شود را اندازه گیری می کند . مقدار مقاومت لبه های ورق کارتن در برابر فشار ، از حداکثر نیرو فشار وارده به لبه طولی نمونه آزمایش که بر حسب </a:t>
            </a:r>
            <a:r>
              <a:rPr lang="en-US" sz="2400" dirty="0" smtClean="0">
                <a:solidFill>
                  <a:srgbClr val="7030A0"/>
                </a:solidFill>
                <a:cs typeface="B Nazanin" pitchFamily="2" charset="-78"/>
              </a:rPr>
              <a:t>KN/m  </a:t>
            </a:r>
            <a:r>
              <a:rPr lang="fa-IR" sz="2400" dirty="0" smtClean="0">
                <a:solidFill>
                  <a:srgbClr val="7030A0"/>
                </a:solidFill>
                <a:cs typeface="B Nazanin" pitchFamily="2" charset="-78"/>
              </a:rPr>
              <a:t> بیان می شود ، بدست می آید</a:t>
            </a:r>
            <a:r>
              <a:rPr lang="fa-IR" sz="2700" dirty="0" smtClean="0">
                <a:cs typeface="B Nazanin" pitchFamily="2" charset="-78"/>
              </a:rPr>
              <a:t>.  </a:t>
            </a:r>
            <a:r>
              <a:rPr lang="en-US" sz="2700" dirty="0" smtClean="0">
                <a:cs typeface="B Nazanin" pitchFamily="2" charset="-78"/>
              </a:rPr>
              <a:t/>
            </a:r>
            <a:br>
              <a:rPr lang="en-US" sz="2700" dirty="0" smtClean="0">
                <a:cs typeface="B Nazanin" pitchFamily="2" charset="-78"/>
              </a:rPr>
            </a:br>
            <a:r>
              <a:rPr lang="en-US" sz="2700" dirty="0" smtClean="0">
                <a:cs typeface="B Nazanin" pitchFamily="2" charset="-78"/>
              </a:rPr>
              <a:t/>
            </a:r>
            <a:br>
              <a:rPr lang="en-US" sz="2700" dirty="0" smtClean="0">
                <a:cs typeface="B Nazanin" pitchFamily="2" charset="-78"/>
              </a:rPr>
            </a:br>
            <a:r>
              <a:rPr lang="fa-IR" sz="2700" dirty="0" smtClean="0">
                <a:solidFill>
                  <a:srgbClr val="FF0000"/>
                </a:solidFill>
                <a:cs typeface="B Nazanin" pitchFamily="2" charset="-78"/>
              </a:rPr>
              <a:t>وسایل مورد نیاز:</a:t>
            </a:r>
            <a:r>
              <a:rPr lang="fa-IR" sz="2700" dirty="0" smtClean="0">
                <a:cs typeface="B Nazanin" pitchFamily="2" charset="-78"/>
              </a:rPr>
              <a:t/>
            </a:r>
            <a:br>
              <a:rPr lang="fa-IR" sz="2700" dirty="0" smtClean="0">
                <a:cs typeface="B Nazanin" pitchFamily="2" charset="-78"/>
              </a:rPr>
            </a:br>
            <a:r>
              <a:rPr lang="en-US" sz="2700" dirty="0" smtClean="0">
                <a:cs typeface="B Nazanin" pitchFamily="2" charset="-78"/>
              </a:rPr>
              <a:t/>
            </a:r>
            <a:br>
              <a:rPr lang="en-US" sz="2700" dirty="0" smtClean="0">
                <a:cs typeface="B Nazanin" pitchFamily="2" charset="-78"/>
              </a:rPr>
            </a:br>
            <a:r>
              <a:rPr lang="fa-IR" sz="2700" dirty="0" smtClean="0">
                <a:solidFill>
                  <a:srgbClr val="7030A0"/>
                </a:solidFill>
                <a:cs typeface="B Nazanin" pitchFamily="2" charset="-78"/>
              </a:rPr>
              <a:t>دستگاه نمونه بر مقاومت در برابر فشار بر لبه ورق کارتن </a:t>
            </a:r>
            <a:r>
              <a:rPr lang="fa-IR" sz="2700" dirty="0" smtClean="0">
                <a:cs typeface="B Nazanin" pitchFamily="2" charset="-78"/>
              </a:rPr>
              <a:t>،                                    </a:t>
            </a:r>
            <a:r>
              <a:rPr lang="fa-IR" sz="2700" dirty="0" smtClean="0">
                <a:solidFill>
                  <a:srgbClr val="00B050"/>
                </a:solidFill>
                <a:cs typeface="B Nazanin" pitchFamily="2" charset="-78"/>
              </a:rPr>
              <a:t>مدل </a:t>
            </a:r>
            <a:r>
              <a:rPr lang="en-US" dirty="0" smtClean="0">
                <a:solidFill>
                  <a:srgbClr val="00B050"/>
                </a:solidFill>
              </a:rPr>
              <a:t>GT-6019-B</a:t>
            </a:r>
            <a:r>
              <a:rPr lang="en-US" dirty="0" smtClean="0"/>
              <a:t/>
            </a:r>
            <a:br>
              <a:rPr lang="en-US" dirty="0" smtClean="0"/>
            </a:br>
            <a:endParaRPr lang="fa-IR" dirty="0"/>
          </a:p>
        </p:txBody>
      </p:sp>
    </p:spTree>
  </p:cSld>
  <p:clrMapOvr>
    <a:masterClrMapping/>
  </p:clrMapOvr>
  <p:transition>
    <p:wheel/>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54692"/>
          </a:xfrm>
        </p:spPr>
        <p:txBody>
          <a:bodyPr/>
          <a:lstStyle/>
          <a:p>
            <a:pPr lvl="0" algn="r"/>
            <a:r>
              <a:rPr lang="fa-IR" sz="2800" dirty="0" smtClean="0">
                <a:solidFill>
                  <a:srgbClr val="00B0F0"/>
                </a:solidFill>
                <a:cs typeface="B Nazanin" pitchFamily="2" charset="-78"/>
              </a:rPr>
              <a:t>وسایل مورد نیاز:</a:t>
            </a:r>
            <a:br>
              <a:rPr lang="fa-IR" sz="2800" dirty="0" smtClean="0">
                <a:solidFill>
                  <a:srgbClr val="00B0F0"/>
                </a:solidFill>
                <a:cs typeface="B Nazanin" pitchFamily="2" charset="-78"/>
              </a:rPr>
            </a:br>
            <a:r>
              <a:rPr lang="en-US" sz="2800" dirty="0" smtClean="0">
                <a:solidFill>
                  <a:srgbClr val="00B050"/>
                </a:solidFill>
                <a:cs typeface="B Nazanin" pitchFamily="2" charset="-78"/>
              </a:rPr>
              <a:t/>
            </a:r>
            <a:br>
              <a:rPr lang="en-US" sz="2800" dirty="0" smtClean="0">
                <a:solidFill>
                  <a:srgbClr val="00B050"/>
                </a:solidFill>
                <a:cs typeface="B Nazanin" pitchFamily="2" charset="-78"/>
              </a:rPr>
            </a:br>
            <a:r>
              <a:rPr lang="fa-IR" sz="2800" dirty="0" smtClean="0">
                <a:solidFill>
                  <a:srgbClr val="00B050"/>
                </a:solidFill>
                <a:cs typeface="B Nazanin" pitchFamily="2" charset="-78"/>
              </a:rPr>
              <a:t>1- دستگاه نمونه بر مقاومت در برابر فشار بر لبه ورق کارتن ،</a:t>
            </a:r>
            <a:br>
              <a:rPr lang="fa-IR" sz="2800" dirty="0" smtClean="0">
                <a:solidFill>
                  <a:srgbClr val="00B050"/>
                </a:solidFill>
                <a:cs typeface="B Nazanin" pitchFamily="2" charset="-78"/>
              </a:rPr>
            </a:br>
            <a:r>
              <a:rPr lang="fa-IR" sz="2800" dirty="0" smtClean="0">
                <a:solidFill>
                  <a:srgbClr val="00B050"/>
                </a:solidFill>
                <a:cs typeface="B Nazanin" pitchFamily="2" charset="-78"/>
              </a:rPr>
              <a:t>  مدل </a:t>
            </a:r>
            <a:r>
              <a:rPr lang="en-US" sz="2800" dirty="0" smtClean="0">
                <a:solidFill>
                  <a:srgbClr val="00B050"/>
                </a:solidFill>
                <a:cs typeface="B Nazanin" pitchFamily="2" charset="-78"/>
              </a:rPr>
              <a:t>GT-6019-B</a:t>
            </a:r>
            <a:r>
              <a:rPr lang="fa-IR" sz="2800" dirty="0" smtClean="0">
                <a:solidFill>
                  <a:srgbClr val="00B050"/>
                </a:solidFill>
                <a:cs typeface="B Nazanin" pitchFamily="2" charset="-78"/>
              </a:rPr>
              <a:t/>
            </a:r>
            <a:br>
              <a:rPr lang="fa-IR" sz="2800" dirty="0" smtClean="0">
                <a:solidFill>
                  <a:srgbClr val="00B050"/>
                </a:solidFill>
                <a:cs typeface="B Nazanin" pitchFamily="2" charset="-78"/>
              </a:rPr>
            </a:br>
            <a:r>
              <a:rPr lang="en-US" dirty="0" smtClean="0"/>
              <a:t/>
            </a:r>
            <a:br>
              <a:rPr lang="en-US" dirty="0" smtClean="0"/>
            </a:br>
            <a:r>
              <a:rPr lang="fa-IR" dirty="0" smtClean="0"/>
              <a:t> </a:t>
            </a:r>
            <a:r>
              <a:rPr lang="fa-IR" sz="3200" dirty="0" smtClean="0">
                <a:solidFill>
                  <a:srgbClr val="00B050"/>
                </a:solidFill>
                <a:cs typeface="B Nazanin" pitchFamily="2" charset="-78"/>
              </a:rPr>
              <a:t>2- قطعه </a:t>
            </a:r>
            <a:r>
              <a:rPr lang="en-US" sz="3200" dirty="0" smtClean="0">
                <a:solidFill>
                  <a:srgbClr val="00B050"/>
                </a:solidFill>
                <a:cs typeface="B Nazanin" pitchFamily="2" charset="-78"/>
              </a:rPr>
              <a:t>ECT</a:t>
            </a:r>
            <a:r>
              <a:rPr lang="fa-IR" sz="3200" dirty="0" smtClean="0">
                <a:solidFill>
                  <a:srgbClr val="00B050"/>
                </a:solidFill>
                <a:cs typeface="B Nazanin" pitchFamily="2" charset="-78"/>
              </a:rPr>
              <a:t/>
            </a:r>
            <a:br>
              <a:rPr lang="fa-IR" sz="3200" dirty="0" smtClean="0">
                <a:solidFill>
                  <a:srgbClr val="00B050"/>
                </a:solidFill>
                <a:cs typeface="B Nazanin" pitchFamily="2" charset="-78"/>
              </a:rPr>
            </a:br>
            <a:r>
              <a:rPr lang="en-US" dirty="0" smtClean="0"/>
              <a:t/>
            </a:r>
            <a:br>
              <a:rPr lang="en-US" dirty="0" smtClean="0"/>
            </a:br>
            <a:r>
              <a:rPr lang="en-US" dirty="0" smtClean="0"/>
              <a:t/>
            </a:r>
            <a:br>
              <a:rPr lang="en-US" dirty="0" smtClean="0"/>
            </a:br>
            <a:endParaRPr lang="fa-IR" dirty="0"/>
          </a:p>
        </p:txBody>
      </p:sp>
      <p:pic>
        <p:nvPicPr>
          <p:cNvPr id="4" name="Picture 3"/>
          <p:cNvPicPr/>
          <p:nvPr/>
        </p:nvPicPr>
        <p:blipFill>
          <a:blip r:embed="rId2"/>
          <a:srcRect/>
          <a:stretch>
            <a:fillRect/>
          </a:stretch>
        </p:blipFill>
        <p:spPr bwMode="auto">
          <a:xfrm>
            <a:off x="285720" y="2571744"/>
            <a:ext cx="2286016" cy="1500198"/>
          </a:xfrm>
          <a:prstGeom prst="rect">
            <a:avLst/>
          </a:prstGeom>
          <a:noFill/>
          <a:ln w="9525">
            <a:noFill/>
            <a:miter lim="800000"/>
            <a:headEnd/>
            <a:tailEnd/>
          </a:ln>
        </p:spPr>
      </p:pic>
      <p:pic>
        <p:nvPicPr>
          <p:cNvPr id="5" name="Picture 4"/>
          <p:cNvPicPr/>
          <p:nvPr/>
        </p:nvPicPr>
        <p:blipFill>
          <a:blip r:embed="rId3"/>
          <a:srcRect/>
          <a:stretch>
            <a:fillRect/>
          </a:stretch>
        </p:blipFill>
        <p:spPr bwMode="auto">
          <a:xfrm>
            <a:off x="4071934" y="4286256"/>
            <a:ext cx="2276475" cy="2000250"/>
          </a:xfrm>
          <a:prstGeom prst="rect">
            <a:avLst/>
          </a:prstGeom>
          <a:noFill/>
          <a:ln w="9525">
            <a:noFill/>
            <a:miter lim="800000"/>
            <a:headEnd/>
            <a:tailEnd/>
          </a:ln>
        </p:spPr>
      </p:pic>
    </p:spTree>
  </p:cSld>
  <p:clrMapOvr>
    <a:masterClrMapping/>
  </p:clrMapOvr>
  <p:transition>
    <p:strips/>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285728"/>
            <a:ext cx="7772400" cy="7286676"/>
          </a:xfrm>
        </p:spPr>
        <p:txBody>
          <a:bodyPr>
            <a:normAutofit fontScale="90000"/>
          </a:bodyPr>
          <a:lstStyle/>
          <a:p>
            <a:pPr algn="r"/>
            <a:r>
              <a:rPr lang="fa-IR" sz="4400" dirty="0" smtClean="0">
                <a:solidFill>
                  <a:srgbClr val="00B0F0"/>
                </a:solidFill>
                <a:cs typeface="B Nazanin" pitchFamily="2" charset="-78"/>
              </a:rPr>
              <a:t>روش انجام کار: </a:t>
            </a:r>
            <a:r>
              <a:rPr lang="fa-IR" sz="2700" dirty="0" smtClean="0">
                <a:solidFill>
                  <a:srgbClr val="7030A0"/>
                </a:solidFill>
                <a:cs typeface="B Nazanin" pitchFamily="2" charset="-78"/>
              </a:rPr>
              <a:t/>
            </a:r>
            <a:br>
              <a:rPr lang="fa-IR" sz="2700" dirty="0" smtClean="0">
                <a:solidFill>
                  <a:srgbClr val="7030A0"/>
                </a:solidFill>
                <a:cs typeface="B Nazanin" pitchFamily="2" charset="-78"/>
              </a:rPr>
            </a:br>
            <a:r>
              <a:rPr lang="en-US" sz="2700" dirty="0" smtClean="0">
                <a:solidFill>
                  <a:srgbClr val="7030A0"/>
                </a:solidFill>
                <a:cs typeface="B Nazanin" pitchFamily="2" charset="-78"/>
              </a:rPr>
              <a:t/>
            </a:r>
            <a:br>
              <a:rPr lang="en-US" sz="2700" dirty="0" smtClean="0">
                <a:solidFill>
                  <a:srgbClr val="7030A0"/>
                </a:solidFill>
                <a:cs typeface="B Nazanin" pitchFamily="2" charset="-78"/>
              </a:rPr>
            </a:br>
            <a:r>
              <a:rPr lang="fa-IR" sz="2700" dirty="0" smtClean="0">
                <a:solidFill>
                  <a:srgbClr val="7030A0"/>
                </a:solidFill>
                <a:cs typeface="B Nazanin" pitchFamily="2" charset="-78"/>
              </a:rPr>
              <a:t>1</a:t>
            </a:r>
            <a:r>
              <a:rPr lang="fa-IR" sz="3600" dirty="0" smtClean="0">
                <a:solidFill>
                  <a:srgbClr val="7030A0"/>
                </a:solidFill>
                <a:cs typeface="B Nazanin" pitchFamily="2" charset="-78"/>
              </a:rPr>
              <a:t>- نمونه را به اندازه  100 میلی متر طول  در 60 میلی متر عرض از جاهای مختلف نمونه گرفته شود. و از دستگاه نمونه گیر مدل  </a:t>
            </a:r>
            <a:r>
              <a:rPr lang="en-US" sz="3600" dirty="0" smtClean="0">
                <a:solidFill>
                  <a:srgbClr val="7030A0"/>
                </a:solidFill>
                <a:cs typeface="B Nazanin" pitchFamily="2" charset="-78"/>
              </a:rPr>
              <a:t>GT-6019-A </a:t>
            </a:r>
            <a:r>
              <a:rPr lang="fa-IR" sz="3600" dirty="0" smtClean="0">
                <a:solidFill>
                  <a:srgbClr val="7030A0"/>
                </a:solidFill>
                <a:cs typeface="B Nazanin" pitchFamily="2" charset="-78"/>
              </a:rPr>
              <a:t>استفاده شود.</a:t>
            </a:r>
            <a:r>
              <a:rPr lang="en-US" sz="3600" dirty="0" smtClean="0">
                <a:solidFill>
                  <a:srgbClr val="7030A0"/>
                </a:solidFill>
                <a:cs typeface="B Nazanin" pitchFamily="2" charset="-78"/>
              </a:rPr>
              <a:t/>
            </a:r>
            <a:br>
              <a:rPr lang="en-US" sz="3600" dirty="0" smtClean="0">
                <a:solidFill>
                  <a:srgbClr val="7030A0"/>
                </a:solidFill>
                <a:cs typeface="B Nazanin" pitchFamily="2" charset="-78"/>
              </a:rPr>
            </a:br>
            <a:r>
              <a:rPr lang="fa-IR" sz="3600" dirty="0" smtClean="0">
                <a:solidFill>
                  <a:srgbClr val="7030A0"/>
                </a:solidFill>
                <a:cs typeface="B Nazanin" pitchFamily="2" charset="-78"/>
              </a:rPr>
              <a:t>2 –  نمونه خیس نباشد،  و همچنین بدون ؛ چروک ،  شکاف و تا خورده باشد. </a:t>
            </a:r>
            <a:r>
              <a:rPr lang="en-US" sz="3600" dirty="0" smtClean="0">
                <a:solidFill>
                  <a:srgbClr val="7030A0"/>
                </a:solidFill>
                <a:cs typeface="B Nazanin" pitchFamily="2" charset="-78"/>
              </a:rPr>
              <a:t/>
            </a:r>
            <a:br>
              <a:rPr lang="en-US" sz="3600" dirty="0" smtClean="0">
                <a:solidFill>
                  <a:srgbClr val="7030A0"/>
                </a:solidFill>
                <a:cs typeface="B Nazanin" pitchFamily="2" charset="-78"/>
              </a:rPr>
            </a:br>
            <a:r>
              <a:rPr lang="fa-IR" sz="3600" dirty="0" smtClean="0">
                <a:solidFill>
                  <a:srgbClr val="7030A0"/>
                </a:solidFill>
                <a:cs typeface="B Nazanin" pitchFamily="2" charset="-78"/>
              </a:rPr>
              <a:t>3-  با استفاده نمونه گیر مدل  </a:t>
            </a:r>
            <a:r>
              <a:rPr lang="en-US" sz="3600" dirty="0" smtClean="0">
                <a:solidFill>
                  <a:srgbClr val="7030A0"/>
                </a:solidFill>
                <a:cs typeface="B Nazanin" pitchFamily="2" charset="-78"/>
              </a:rPr>
              <a:t>GT-6019-B</a:t>
            </a:r>
            <a:r>
              <a:rPr lang="fa-IR" sz="3600" dirty="0" smtClean="0">
                <a:solidFill>
                  <a:srgbClr val="7030A0"/>
                </a:solidFill>
                <a:cs typeface="B Nazanin" pitchFamily="2" charset="-78"/>
              </a:rPr>
              <a:t>  نمونه به شکل مورد نیاز برای آزمون تهیه شود.</a:t>
            </a:r>
            <a:r>
              <a:rPr lang="en-US" sz="3600" dirty="0" smtClean="0">
                <a:solidFill>
                  <a:srgbClr val="7030A0"/>
                </a:solidFill>
                <a:cs typeface="B Nazanin" pitchFamily="2" charset="-78"/>
              </a:rPr>
              <a:t/>
            </a:r>
            <a:br>
              <a:rPr lang="en-US" sz="3600" dirty="0" smtClean="0">
                <a:solidFill>
                  <a:srgbClr val="7030A0"/>
                </a:solidFill>
                <a:cs typeface="B Nazanin" pitchFamily="2" charset="-78"/>
              </a:rPr>
            </a:br>
            <a:r>
              <a:rPr lang="fa-IR" sz="3600" dirty="0" smtClean="0">
                <a:solidFill>
                  <a:srgbClr val="7030A0"/>
                </a:solidFill>
                <a:cs typeface="B Nazanin" pitchFamily="2" charset="-78"/>
              </a:rPr>
              <a:t>4- حداقل 10 نمونه تست شود.</a:t>
            </a:r>
            <a:r>
              <a:rPr lang="en-US" sz="3600" dirty="0" smtClean="0">
                <a:solidFill>
                  <a:srgbClr val="7030A0"/>
                </a:solidFill>
                <a:cs typeface="B Nazanin" pitchFamily="2" charset="-78"/>
              </a:rPr>
              <a:t/>
            </a:r>
            <a:br>
              <a:rPr lang="en-US" sz="3600" dirty="0" smtClean="0">
                <a:solidFill>
                  <a:srgbClr val="7030A0"/>
                </a:solidFill>
                <a:cs typeface="B Nazanin" pitchFamily="2" charset="-78"/>
              </a:rPr>
            </a:br>
            <a:r>
              <a:rPr lang="fa-IR" sz="3600" dirty="0" smtClean="0">
                <a:solidFill>
                  <a:srgbClr val="7030A0"/>
                </a:solidFill>
                <a:cs typeface="B Nazanin" pitchFamily="2" charset="-78"/>
              </a:rPr>
              <a:t>5- از استاندارد </a:t>
            </a:r>
            <a:r>
              <a:rPr lang="en-US" sz="3600" dirty="0" smtClean="0">
                <a:solidFill>
                  <a:srgbClr val="7030A0"/>
                </a:solidFill>
                <a:cs typeface="B Nazanin" pitchFamily="2" charset="-78"/>
              </a:rPr>
              <a:t>JIS Z0403-2</a:t>
            </a:r>
            <a:r>
              <a:rPr lang="fa-IR" sz="3600" dirty="0" smtClean="0">
                <a:solidFill>
                  <a:srgbClr val="7030A0"/>
                </a:solidFill>
                <a:cs typeface="B Nazanin" pitchFamily="2" charset="-78"/>
              </a:rPr>
              <a:t>  و </a:t>
            </a:r>
            <a:r>
              <a:rPr lang="en-US" sz="3600" dirty="0" smtClean="0">
                <a:solidFill>
                  <a:srgbClr val="7030A0"/>
                </a:solidFill>
                <a:cs typeface="B Nazanin" pitchFamily="2" charset="-78"/>
              </a:rPr>
              <a:t>T 811om- 02</a:t>
            </a:r>
            <a:r>
              <a:rPr lang="fa-IR" sz="3600" dirty="0" smtClean="0">
                <a:solidFill>
                  <a:srgbClr val="7030A0"/>
                </a:solidFill>
                <a:cs typeface="B Nazanin" pitchFamily="2" charset="-78"/>
              </a:rPr>
              <a:t> برای انجام آزمون استفاده می گردد.</a:t>
            </a:r>
            <a:r>
              <a:rPr lang="en-US" dirty="0" smtClean="0"/>
              <a:t/>
            </a:r>
            <a:br>
              <a:rPr lang="en-US" dirty="0" smtClean="0"/>
            </a:br>
            <a:r>
              <a:rPr lang="fa-IR" dirty="0" smtClean="0"/>
              <a:t> </a:t>
            </a:r>
            <a:r>
              <a:rPr lang="en-US" dirty="0" smtClean="0"/>
              <a:t/>
            </a:r>
            <a:br>
              <a:rPr lang="en-US" dirty="0" smtClean="0"/>
            </a:br>
            <a:endParaRPr lang="fa-IR" dirty="0"/>
          </a:p>
        </p:txBody>
      </p:sp>
    </p:spTree>
  </p:cSld>
  <p:clrMapOvr>
    <a:masterClrMapping/>
  </p:clrMapOvr>
  <p:transition>
    <p:split orient="vert" dir="in"/>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226196"/>
          </a:xfrm>
        </p:spPr>
        <p:txBody>
          <a:bodyPr>
            <a:normAutofit fontScale="90000"/>
          </a:bodyPr>
          <a:lstStyle/>
          <a:p>
            <a:pPr algn="r"/>
            <a:r>
              <a:rPr lang="fa-IR" sz="3600" dirty="0" smtClean="0">
                <a:solidFill>
                  <a:srgbClr val="FF0000"/>
                </a:solidFill>
                <a:cs typeface="B Nazanin" pitchFamily="2" charset="-78"/>
              </a:rPr>
              <a:t>نام آزمون:  آزمون مقاومت  فشاری جعبه</a:t>
            </a:r>
            <a:r>
              <a:rPr lang="en-US" sz="3600" dirty="0" smtClean="0">
                <a:solidFill>
                  <a:srgbClr val="00B050"/>
                </a:solidFill>
                <a:cs typeface="B Nazanin" pitchFamily="2" charset="-78"/>
              </a:rPr>
              <a:t>BCT)   </a:t>
            </a:r>
            <a:r>
              <a:rPr lang="fa-IR" sz="3600" dirty="0" smtClean="0">
                <a:solidFill>
                  <a:srgbClr val="00B050"/>
                </a:solidFill>
                <a:cs typeface="B Nazanin" pitchFamily="2" charset="-78"/>
              </a:rPr>
              <a:t>)</a:t>
            </a:r>
            <a:br>
              <a:rPr lang="fa-IR" sz="3600" dirty="0" smtClean="0">
                <a:solidFill>
                  <a:srgbClr val="00B050"/>
                </a:solidFill>
                <a:cs typeface="B Nazanin" pitchFamily="2" charset="-78"/>
              </a:rPr>
            </a:br>
            <a:r>
              <a:rPr lang="en-US" dirty="0" smtClean="0">
                <a:cs typeface="B Nazanin" pitchFamily="2" charset="-78"/>
              </a:rPr>
              <a:t/>
            </a:r>
            <a:br>
              <a:rPr lang="en-US" dirty="0" smtClean="0">
                <a:cs typeface="B Nazanin" pitchFamily="2" charset="-78"/>
              </a:rPr>
            </a:br>
            <a:r>
              <a:rPr lang="en-US" sz="3600" dirty="0" smtClean="0">
                <a:solidFill>
                  <a:srgbClr val="7030A0"/>
                </a:solidFill>
                <a:cs typeface="B Nazanin" pitchFamily="2" charset="-78"/>
              </a:rPr>
              <a:t>Box compression test</a:t>
            </a:r>
            <a:r>
              <a:rPr lang="en-US" dirty="0" smtClean="0">
                <a:cs typeface="B Nazanin" pitchFamily="2" charset="-78"/>
              </a:rPr>
              <a:t/>
            </a:r>
            <a:br>
              <a:rPr lang="en-US" dirty="0" smtClean="0">
                <a:cs typeface="B Nazanin" pitchFamily="2" charset="-78"/>
              </a:rPr>
            </a:br>
            <a:r>
              <a:rPr lang="fa-IR" sz="3600" dirty="0" smtClean="0">
                <a:solidFill>
                  <a:srgbClr val="FF0000"/>
                </a:solidFill>
                <a:cs typeface="B Nazanin" pitchFamily="2" charset="-78"/>
              </a:rPr>
              <a:t>هدف:</a:t>
            </a:r>
            <a:br>
              <a:rPr lang="fa-IR" sz="3600" dirty="0" smtClean="0">
                <a:solidFill>
                  <a:srgbClr val="FF0000"/>
                </a:solidFill>
                <a:cs typeface="B Nazanin" pitchFamily="2" charset="-78"/>
              </a:rPr>
            </a:br>
            <a:r>
              <a:rPr lang="fa-IR" sz="3600" dirty="0" smtClean="0">
                <a:solidFill>
                  <a:srgbClr val="FF0000"/>
                </a:solidFill>
                <a:cs typeface="B Nazanin" pitchFamily="2" charset="-78"/>
              </a:rPr>
              <a:t/>
            </a:r>
            <a:br>
              <a:rPr lang="fa-IR" sz="3600" dirty="0" smtClean="0">
                <a:solidFill>
                  <a:srgbClr val="FF0000"/>
                </a:solidFill>
                <a:cs typeface="B Nazanin" pitchFamily="2" charset="-78"/>
              </a:rPr>
            </a:br>
            <a:r>
              <a:rPr lang="en-US" sz="3600" dirty="0" smtClean="0">
                <a:cs typeface="B Nazanin" pitchFamily="2" charset="-78"/>
              </a:rPr>
              <a:t/>
            </a:r>
            <a:br>
              <a:rPr lang="en-US" sz="3600" dirty="0" smtClean="0">
                <a:cs typeface="B Nazanin" pitchFamily="2" charset="-78"/>
              </a:rPr>
            </a:br>
            <a:r>
              <a:rPr lang="fa-IR" sz="3600" dirty="0" smtClean="0">
                <a:solidFill>
                  <a:srgbClr val="0070C0"/>
                </a:solidFill>
                <a:cs typeface="B Nazanin" pitchFamily="2" charset="-78"/>
              </a:rPr>
              <a:t>این آزمون برای تعیین مقاومت جعبه های کنگره ای می باشد. از این آزمون برای تعیین مقاومت جعبه ها در انبار ها و نیز میزان تحمل جعبه در ترابری های مسافت دور، استفاده             می گردد. </a:t>
            </a:r>
            <a:r>
              <a:rPr lang="en-US" dirty="0" smtClean="0"/>
              <a:t/>
            </a:r>
            <a:br>
              <a:rPr lang="en-US" dirty="0" smtClean="0"/>
            </a:br>
            <a:endParaRPr lang="fa-IR" dirty="0"/>
          </a:p>
        </p:txBody>
      </p:sp>
    </p:spTree>
  </p:cSld>
  <p:clrMapOvr>
    <a:masterClrMapping/>
  </p:clrMapOvr>
  <p:transition>
    <p:dissolve/>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69072"/>
          </a:xfrm>
        </p:spPr>
        <p:txBody>
          <a:bodyPr>
            <a:normAutofit fontScale="90000"/>
          </a:bodyPr>
          <a:lstStyle/>
          <a:p>
            <a:pPr algn="r"/>
            <a:r>
              <a:rPr lang="fa-IR" sz="3600" dirty="0" smtClean="0">
                <a:solidFill>
                  <a:srgbClr val="FF0000"/>
                </a:solidFill>
                <a:cs typeface="B Nazanin" pitchFamily="2" charset="-78"/>
              </a:rPr>
              <a:t>وسایل مورد نیاز:</a:t>
            </a:r>
            <a:r>
              <a:rPr lang="fa-IR" sz="3600" dirty="0" smtClean="0">
                <a:solidFill>
                  <a:srgbClr val="00B050"/>
                </a:solidFill>
                <a:cs typeface="B Nazanin" pitchFamily="2" charset="-78"/>
              </a:rPr>
              <a:t/>
            </a:r>
            <a:br>
              <a:rPr lang="fa-IR" sz="3600" dirty="0" smtClean="0">
                <a:solidFill>
                  <a:srgbClr val="00B050"/>
                </a:solidFill>
                <a:cs typeface="B Nazanin" pitchFamily="2" charset="-78"/>
              </a:rPr>
            </a:br>
            <a:r>
              <a:rPr lang="en-US" sz="3600" dirty="0" smtClean="0">
                <a:solidFill>
                  <a:srgbClr val="00B050"/>
                </a:solidFill>
                <a:cs typeface="B Nazanin" pitchFamily="2" charset="-78"/>
              </a:rPr>
              <a:t/>
            </a:r>
            <a:br>
              <a:rPr lang="en-US" sz="3600" dirty="0" smtClean="0">
                <a:solidFill>
                  <a:srgbClr val="00B050"/>
                </a:solidFill>
                <a:cs typeface="B Nazanin" pitchFamily="2" charset="-78"/>
              </a:rPr>
            </a:br>
            <a:r>
              <a:rPr lang="fa-IR" sz="3600" dirty="0" smtClean="0">
                <a:solidFill>
                  <a:srgbClr val="00B050"/>
                </a:solidFill>
                <a:cs typeface="B Nazanin" pitchFamily="2" charset="-78"/>
              </a:rPr>
              <a:t>دستگاه فشار عمودی بسته بندی و انبار داری                  </a:t>
            </a:r>
            <a:r>
              <a:rPr lang="en-US" sz="3600" dirty="0" smtClean="0">
                <a:solidFill>
                  <a:srgbClr val="00B050"/>
                </a:solidFill>
                <a:cs typeface="B Nazanin" pitchFamily="2" charset="-78"/>
              </a:rPr>
              <a:t>GT-7036 ASF</a:t>
            </a:r>
            <a:r>
              <a:rPr lang="fa-IR" sz="3600" dirty="0" smtClean="0">
                <a:solidFill>
                  <a:srgbClr val="00B050"/>
                </a:solidFill>
                <a:cs typeface="B Nazanin" pitchFamily="2" charset="-78"/>
              </a:rPr>
              <a:t/>
            </a:r>
            <a:br>
              <a:rPr lang="fa-IR" sz="3600" dirty="0" smtClean="0">
                <a:solidFill>
                  <a:srgbClr val="00B050"/>
                </a:solidFill>
                <a:cs typeface="B Nazanin" pitchFamily="2" charset="-78"/>
              </a:rPr>
            </a:br>
            <a:r>
              <a:rPr lang="fa-IR" sz="3600" dirty="0" smtClean="0">
                <a:solidFill>
                  <a:srgbClr val="00B050"/>
                </a:solidFill>
                <a:cs typeface="B Nazanin" pitchFamily="2" charset="-78"/>
              </a:rPr>
              <a:t/>
            </a:r>
            <a:br>
              <a:rPr lang="fa-IR" sz="3600" dirty="0" smtClean="0">
                <a:solidFill>
                  <a:srgbClr val="00B050"/>
                </a:solidFill>
                <a:cs typeface="B Nazanin" pitchFamily="2" charset="-78"/>
              </a:rPr>
            </a:br>
            <a:r>
              <a:rPr lang="fa-IR" sz="3600" dirty="0" smtClean="0">
                <a:solidFill>
                  <a:srgbClr val="00B050"/>
                </a:solidFill>
                <a:cs typeface="B Nazanin" pitchFamily="2" charset="-78"/>
              </a:rPr>
              <a:t/>
            </a:r>
            <a:br>
              <a:rPr lang="fa-IR" sz="3600" dirty="0" smtClean="0">
                <a:solidFill>
                  <a:srgbClr val="00B050"/>
                </a:solidFill>
                <a:cs typeface="B Nazanin" pitchFamily="2" charset="-78"/>
              </a:rPr>
            </a:br>
            <a:r>
              <a:rPr lang="fa-IR" sz="3600" dirty="0" smtClean="0">
                <a:solidFill>
                  <a:srgbClr val="FF0000"/>
                </a:solidFill>
                <a:cs typeface="B Nazanin" pitchFamily="2" charset="-78"/>
              </a:rPr>
              <a:t> روش انجام کار: </a:t>
            </a:r>
            <a:r>
              <a:rPr lang="fa-IR" sz="2700" dirty="0" smtClean="0">
                <a:cs typeface="B Nazanin" pitchFamily="2" charset="-78"/>
              </a:rPr>
              <a:t/>
            </a:r>
            <a:br>
              <a:rPr lang="fa-IR" sz="2700" dirty="0" smtClean="0">
                <a:cs typeface="B Nazanin" pitchFamily="2" charset="-78"/>
              </a:rPr>
            </a:br>
            <a:r>
              <a:rPr lang="en-US" sz="2700" dirty="0" smtClean="0">
                <a:cs typeface="B Nazanin" pitchFamily="2" charset="-78"/>
              </a:rPr>
              <a:t/>
            </a:r>
            <a:br>
              <a:rPr lang="en-US" sz="2700" dirty="0" smtClean="0">
                <a:cs typeface="B Nazanin" pitchFamily="2" charset="-78"/>
              </a:rPr>
            </a:br>
            <a:r>
              <a:rPr lang="fa-IR" sz="3100" dirty="0" smtClean="0">
                <a:solidFill>
                  <a:srgbClr val="7030A0"/>
                </a:solidFill>
                <a:cs typeface="B Nazanin" pitchFamily="2" charset="-78"/>
              </a:rPr>
              <a:t>1- جعبه را در مرکز قرار داده و صفحات تخت باید به اندازه کافی پهن باشند ، به طوری که لبه های آنها بیرون نزند.</a:t>
            </a:r>
            <a:r>
              <a:rPr lang="en-US" sz="3100" dirty="0" smtClean="0">
                <a:solidFill>
                  <a:srgbClr val="7030A0"/>
                </a:solidFill>
                <a:cs typeface="B Nazanin" pitchFamily="2" charset="-78"/>
              </a:rPr>
              <a:t/>
            </a:r>
            <a:br>
              <a:rPr lang="en-US" sz="3100" dirty="0" smtClean="0">
                <a:solidFill>
                  <a:srgbClr val="7030A0"/>
                </a:solidFill>
                <a:cs typeface="B Nazanin" pitchFamily="2" charset="-78"/>
              </a:rPr>
            </a:br>
            <a:r>
              <a:rPr lang="fa-IR" sz="3100" dirty="0" smtClean="0">
                <a:solidFill>
                  <a:srgbClr val="7030A0"/>
                </a:solidFill>
                <a:cs typeface="B Nazanin" pitchFamily="2" charset="-78"/>
              </a:rPr>
              <a:t>2- نمونه جعبه ها سالم باشند.</a:t>
            </a:r>
            <a:r>
              <a:rPr lang="en-US" sz="3100" dirty="0" smtClean="0">
                <a:solidFill>
                  <a:srgbClr val="7030A0"/>
                </a:solidFill>
                <a:cs typeface="B Nazanin" pitchFamily="2" charset="-78"/>
              </a:rPr>
              <a:t/>
            </a:r>
            <a:br>
              <a:rPr lang="en-US" sz="3100" dirty="0" smtClean="0">
                <a:solidFill>
                  <a:srgbClr val="7030A0"/>
                </a:solidFill>
                <a:cs typeface="B Nazanin" pitchFamily="2" charset="-78"/>
              </a:rPr>
            </a:br>
            <a:r>
              <a:rPr lang="fa-IR" sz="3100" dirty="0" smtClean="0">
                <a:solidFill>
                  <a:srgbClr val="7030A0"/>
                </a:solidFill>
                <a:cs typeface="B Nazanin" pitchFamily="2" charset="-78"/>
              </a:rPr>
              <a:t>3- جعبه ها 4 گوش ، چسب ها خشک شده باشند.</a:t>
            </a:r>
            <a:r>
              <a:rPr lang="en-US" sz="3100" dirty="0" smtClean="0">
                <a:solidFill>
                  <a:srgbClr val="7030A0"/>
                </a:solidFill>
                <a:cs typeface="B Nazanin" pitchFamily="2" charset="-78"/>
              </a:rPr>
              <a:t/>
            </a:r>
            <a:br>
              <a:rPr lang="en-US" sz="3100" dirty="0" smtClean="0">
                <a:solidFill>
                  <a:srgbClr val="7030A0"/>
                </a:solidFill>
                <a:cs typeface="B Nazanin" pitchFamily="2" charset="-78"/>
              </a:rPr>
            </a:br>
            <a:r>
              <a:rPr lang="fa-IR" sz="3600" dirty="0" smtClean="0">
                <a:solidFill>
                  <a:srgbClr val="00B050"/>
                </a:solidFill>
                <a:cs typeface="B Nazanin" pitchFamily="2" charset="-78"/>
              </a:rPr>
              <a:t/>
            </a:r>
            <a:br>
              <a:rPr lang="fa-IR" sz="3600" dirty="0" smtClean="0">
                <a:solidFill>
                  <a:srgbClr val="00B050"/>
                </a:solidFill>
                <a:cs typeface="B Nazanin" pitchFamily="2" charset="-78"/>
              </a:rPr>
            </a:br>
            <a:endParaRPr lang="fa-IR" sz="3600" dirty="0">
              <a:solidFill>
                <a:srgbClr val="00B050"/>
              </a:solidFill>
              <a:cs typeface="B Nazanin" pitchFamily="2" charset="-78"/>
            </a:endParaRPr>
          </a:p>
        </p:txBody>
      </p:sp>
      <p:pic>
        <p:nvPicPr>
          <p:cNvPr id="3" name="Picture 2" descr="1.jpg"/>
          <p:cNvPicPr/>
          <p:nvPr/>
        </p:nvPicPr>
        <p:blipFill>
          <a:blip r:embed="rId2" cstate="print"/>
          <a:stretch>
            <a:fillRect/>
          </a:stretch>
        </p:blipFill>
        <p:spPr>
          <a:xfrm>
            <a:off x="571472" y="642918"/>
            <a:ext cx="2286016" cy="2771775"/>
          </a:xfrm>
          <a:prstGeom prst="rect">
            <a:avLst/>
          </a:prstGeom>
        </p:spPr>
      </p:pic>
    </p:spTree>
  </p:cSld>
  <p:clrMapOvr>
    <a:masterClrMapping/>
  </p:clrMapOvr>
  <p:transition>
    <p:zo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893</TotalTime>
  <Words>3221</Words>
  <Application>Microsoft Office PowerPoint</Application>
  <PresentationFormat>On-screen Show (4:3)</PresentationFormat>
  <Paragraphs>125</Paragraphs>
  <Slides>101</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101</vt:i4>
      </vt:variant>
    </vt:vector>
  </HeadingPairs>
  <TitlesOfParts>
    <vt:vector size="111" baseType="lpstr">
      <vt:lpstr>B Nazanin</vt:lpstr>
      <vt:lpstr>B Nazanin Outline</vt:lpstr>
      <vt:lpstr>B Titr</vt:lpstr>
      <vt:lpstr>Franklin Gothic Book</vt:lpstr>
      <vt:lpstr>IranNastaliq</vt:lpstr>
      <vt:lpstr>Perpetua</vt:lpstr>
      <vt:lpstr>Tahoma</vt:lpstr>
      <vt:lpstr>Times New Roman</vt:lpstr>
      <vt:lpstr>Wingdings 2</vt:lpstr>
      <vt:lpstr>Equity</vt:lpstr>
      <vt:lpstr> </vt:lpstr>
      <vt:lpstr>فهرست :</vt:lpstr>
      <vt:lpstr>چسب نشاسته</vt:lpstr>
      <vt:lpstr>* نشاسته کربوهیدرات طبیعی است و در گیاهانی که حاوی کلروفیل هستند بصورت دانه های ریز و متراکم خصوصا در غلات مثل ذرت و گندم یافت می شود.   * نشاسته به دلایل ذیل مورد استفاده مطلوبی در بسیاری از صنایع ، همچون چسب سازی است:  1-  ماده  ارزان قیمتی است. 2- قابلیت تخریب پذیری بیو لوژیکی دارد. 3- از منابع تجدید شونده به دست می آید.  </vt:lpstr>
      <vt:lpstr>  </vt:lpstr>
      <vt:lpstr> ژلاتینی شدن (Gelatinization ) اگر حرارت زیاد بالا باشد فرایند ژلاتینی شدن ( یا به اختصار ژله شدن ) به تاخیر می افتد و ممکن است مشکل پیوند بین کاغذها بوجود آمده و سرعت خط تولید کاهش یابد . همچنین اگر حرارت خیلی کم باشد ژله شدن پیش از موعود رخ می دهد که سبب تشکیل پیوند بسیار ضعیف خواهد شد.</vt:lpstr>
      <vt:lpstr> خصوصیات فرایند کروگیت  (Properties of corrogation)   چسب مناسب برای کروگیتهای با سرعت بالا چسبی است که در سرعتهای بالا پایدار بوده و نقطه ژله ای شدن پایین و بافت مناسب داشته باشد این چسب دارای سرعت تولید بالا، مصرف کم انرژی و کاربرد مناسب با ضایعات کم خواهد داشت.</vt:lpstr>
      <vt:lpstr> پایه و اساس چسب  : Adhesives  Basics of  1- ویسکوزیته 2- مواد جامد 3- PH 4- نقطه ژله ای شدن  </vt:lpstr>
      <vt:lpstr>ویسکوزیته  - ویسکوزیته یک ماده را می توان مقاومت به جریان پذیری آن تعریف کرد .  - این خاصیت را می توان بوسیله ford cup شماره 4 یا Hall  stein  یا ویسکوزیمتر اندازه گیری کرد .     -بدلیل ارتباط زیاد دما و ویسکوزیته زمانی که ویسکوزیته اندازه گیری می شود باید شرایط دمایی هم ثبت گردد .</vt:lpstr>
      <vt:lpstr>  مقادیر جامد (  Solid Content) محدوده نرمال مواد جامد در چسب نشاسته براساس تجاری 18 تا 30% است و بر اساس جامدات باید در حدود 16 تا 26 % باشد.   دمای ژله ای شدن  (Gel Tempreture) دمایی است که دانه های نشاسته شروع به واکشیده شدن تورم (Swelling )  می نماید که غلیظ تر شدن آنها بوضوح قابل مشاهده    است</vt:lpstr>
      <vt:lpstr>مقادیر دمای ژله ای شدن(   Gel point) بین 53 تا 63 درجه          سانتی گراد است ، که این دما ر ا می توان بوسیله حرارت دادن یک نمونه از چسب نشاسته ساخته شده تا زمانی که شروع به واکشیدن و غلیظ شدن می نماید اندازه گیری کرد . دمایی که به این صورت مشخص می شود دمای ژله ای شدن یا ( Gel point) نام دارد .   </vt:lpstr>
      <vt:lpstr>فرایند تشکیل پیوند: - چسب خوری - نفوذ چسب - ژله ای شدن - پیوند موقتی و نهائی</vt:lpstr>
      <vt:lpstr> چسب خوری ( Glue Application)  - اولین مرحله تشکیل پیوند آغشته شدن چسب به نوک قله فلوتها             ( flute tip) است .    - چسب خوری بستگی به یکنواختی فیلم چسب و ضخامت فیلم حاصله دارد . - چسب باید به مقدار لازم و کافی به نوک قله های فلوت آغشته شود . - کیفیت و شرایط چسب خوری فلوتها باید در تمامی سرعتهای کنگره ساز ثابت و پایدار باقی بماند . - بهبود و یکنواختی در بافت چسب سبب افزایش کیفیت آن و عدم یکنواختی بافت آن سبب کاهش چسبندگی می شود.</vt:lpstr>
      <vt:lpstr>نفوذ چسب ( Glue Penetration)  - نفوذ چسب برای دستیابی به یک پیوند مناسب وخوب بسیار مهم وحساس است که چسب به درجه کافی در کاغذ نفوذ کند . نفوذ بیش از حد نسبت به نفوذ کم شرایط بسیار نامطلوبتری را بوجود می آورد.   - عواملی که نفوذ چسب را تحت تاثیر قرار می دهند عبارتند از:  *   PH چسب  *   رطوبت کاغذ  *  تخلخل کاغذ (  Porosity  )</vt:lpstr>
      <vt:lpstr> ژلاتینی شدن (  Gelatinization)  ژله ای شدن، واکشیده شدن سریع گرانولهای نشاسته ای است که آب جذب کرده اند. ژلاتینی شدن در شکل گیری یک پیوند و چسبندگی خوب و مقاومت لایه های بهم چسبیده ( PAT )  بسیارمهم است ( PAT: Pin Adhesive Test  )        نقطه ژله ای شدن ( Gel point ) را می توان توسط تغییر در نشاسته و اضافه کردن سود کاستیک تنظیم کرد.  .</vt:lpstr>
      <vt:lpstr>پیوند موقتی و نهائی:   Bond  Green Bond and Final   پیوند موقتی در طی ژله ای شدن چسب تشکیل می شود . اما در این مرحله پیوند و چسبندگی لایه ها تکمیل نبوده و ورق مقوا در این فاز نباید تحت تاثیر فشار و یا کشش قرار گیرد ، چون چسبندگی کامل نشده و لایه ها از هم باز می شوند . در این حالت بايد اجازه داد تا کاملاً پیوند تشکیل شده و خشک شود.</vt:lpstr>
      <vt:lpstr>    مشکلات تشکیل پیوند: Bonding Problems   1-)  پیوند ضعیف) Zip Bond   2- )  پیوند کریستالی) Crystallize Bond   3-  (پیوند ناقص) White Bond</vt:lpstr>
      <vt:lpstr>  پیوند ضعیف : ( Zip Bond  )  عدم نفوذ کافی چسب به دلیل نداشتن ویسکوزیته و شرایط مطلوب جهت جریان پذیری مناسب سبب بوجود آمدن پیوند ضعیف می شود. نفوذ ناکافی چسب سبب می شود الیاف کاغذ توسط چسب نشاسته با هم پیوند تشکیل نداده و ورق مقوای نا مطلوبی حاصل گردد .   * دلایل آن بشرح ذیل است:  1- گرم شدن بیش ازحد کاغذ که سبب ژله شدن چسب قبل از نفوذ   در کاغذ می شود ( Over Heating ). 2- فرمولاسیون نامناسب چسب (ویسکوزیته و نقطه ژله ای شدن)  . 3- عدم وجود چسب مناسب جهت نفوذ به کاغذها.</vt:lpstr>
      <vt:lpstr>   پیوند ناقص :  White Bond   - ظاهر خطوط چسب نشاسته زمانی که ورق مقوا از هم جدا                  می شود نشانگر این پیوند است.  - این مشکل از کامل نشدن فرایند ژلاتینی شدن نشاسته بوجود می آید .  - آب موجود در چسب که سبب نفوذ نشاسته در چسب و تکمیل فرایند ژلاتینی شدن گرانولهای نشاسته و پیوند کاغذها بهم می شود، به میزان کافی در دسترس نمی باشدکه دلایل آن بشرح ذیل است:  * انتقال کم حرارت * ویسکوزیته کم چسب در حین انتقال * رطوبت اضافی در کاغذ</vt:lpstr>
      <vt:lpstr>  پیوند کریستالی:  ( Crystallized Bonds ) - نتیجه مقاومت کم پیوند حاصل شده، حبابدار شدن ورق یا کریستالی شدن پیوند چسب است که دلیل آن عدم وجود تماس کافی کاغذ و نوک فلوتها می باشد . - ظاهر براق خط چسب و مشکلات مربوط به آن فقط به قسمت دبل فیسر ارتباط دارد.</vt:lpstr>
      <vt:lpstr>مقدار مواد جامد و ویسکوزیته :  -  برای گراماژهای پایین تر از gsm 140مقدار مواد جامد بین 20 % تا %25 و ویسکوزیته 25-28 ثانیه.     - برای گراماژهای بالا تر ازgsm 200 مقدار مواد جامد بین 25 % تا   %28 و ویسکوزیته 30-32  ثانیه</vt:lpstr>
      <vt:lpstr>مراحل ساخت مقوا</vt:lpstr>
      <vt:lpstr>● خط کروگیت کارتن : این خط تولید که عمل کروگیت کردن کاغذ و به هم چسباندن کاغذها را انجام می دهد، رول کاغذ را به کارتن خام و ورق کارتن تبدیل می کند. کارتن تولید شده به وسیله کروگیت آماده انتقال به واحدهای تبدیل کننده ورق کارتن به جعبه می باشد.  </vt:lpstr>
      <vt:lpstr>      1 : پيش گرم كن      2: نوردهاي كنگره ساز  orrugator Cylinder) c )    3:سيلندر چسب زن    (Glue Cylinder)    4: پل ذخيره  (Bridge or Transport Unit)     5: صفحات داغ خشك (  (Double Facer     6 : رولهاي فشارنده Pressure Roll)  )    7 : برش طولي (Slitter)        8: برش عرضي (Cut Off) </vt:lpstr>
      <vt:lpstr>● ریل های حمل کاغذ :   خطوط تولید ورق کارتن در هر سمت رول استند دارای ریل های برای انتقال رول کاغذ از مجاورت خط تولید به داخل دستگاه می باشند. این ریل ها امکان تغذیه رول استند را میسر می کنند. در واقع وجود این ریل ها موجب می شود لیفتراک جهت تغذیه خط تولید ورق کارتن دچار مشکل نشده و به راحتی و بدون تماس با خط تولید، کاغذ را در نزدیک ترین مکان جهت مصرف در خط تولید قرار دهند.  </vt:lpstr>
      <vt:lpstr>اگر کاغذ به وسیله لیفتراک وارد خط تولید شود احتمال آسیب دیدن ماشین آلات و حتی اپراتورهای خط تولید افزایش می یابد . ریل های نصب شده بر روی خطوط تولید دارای گاری هایی با چهار چرخ            می باشد که به راحتی بر روی ریل حرکت کرده و کاغذ را با نیروی اندک اپراتورها به خط تولید منتقل می کنند. در ماشین های پیشرفته و اتوماتیک این عمل به وسیله الکترو موتورها انجام می شود. نظافت به موقع و صحیح ریل ها موجب عملکرد آسان و راحت تر آنها می گردد.   لازم به ذکر است ریل ها به گونه ای نصب می شوند که گاری ها حدود دو سانتی متر بالاتر از سطح سالن تولید باشند.  این شیوه نصب اجازه می دهد رول های کاغذ را با صرف کمترین نیرو غلطاندن سوار گاری نمود.   </vt:lpstr>
      <vt:lpstr>● رول استند (roll stand) : محل قرار گرفتن رول کاغذ، جهت مسلط کردن روی خط تولید و تنظیم و موقعیت کاغذ جهت منطبق کردن لبه های کار را رول استند می گویند. از دیگر امکانات رول استند می توان به ترمز آن اشاره کرد. این ترمز موجب می شود کاغذها محکم و بدون چین و چروک وارد خط تولید شوند. در صورت عدم استفاده از ترمز رول استند، کاغذها با سرعت مناسب کشش خط تولید باز نشده و بعضا در کشش ها کاغذ بیش از اندازه باز می شود. اگر کاغذ بیش از اندازه باز گردد، در کشش مجدد ماشین به کاغذ ضربه وارد می کند و باعث پاره شدن کاغذ می شود. در این حالت رول کاغذ با سرعت کمتری خواهد چرخید در صورتی که فضای موجود بین رول و ماشین نیازمند کاغذ باز شده مازاد می باشد.  </vt:lpstr>
      <vt:lpstr>لازم به ذکر است شل بودن ترمز رول استند موجب  می شود لبه های کار به راحتی تنظیم نشده و کاغذها به صورت چروک و ناصاف وارد ماشین شوند. در ضمن اگر ترمز رول استند بیش از اندازه سفت و محکم باشد باعث پاره شدن کاغذ شده و فشار زیادی به هد موتور و درایو ماشین وارد می گردد.  </vt:lpstr>
      <vt:lpstr>  در گذشته رول استندها ساختار و شکل ابتدایی تری داشتند و اصولا قرار دادن رول کاغذ بر روی آنها نیازمند نیروی انسانی زیادی بود، اما امروزه تمام این وظایف به وسیله الکتروموتورها و با سهولت انجام           می شود.  اپراتورها همواره باید کوشش فراوانی در نگهداری و مراقبت این بخش از خط تولید انجام دهند. اپراتور باید در نظافت ریل های حرکت و بازوهای آن توجه خاصی داشته باشد. هیچ جسم خارجی یا پرزهای کاغذ نباید در مسیر حرکت بازوها قرار گیرد و موجب اعمال فشار به سیستم های حرکتی رول استند شود.  </vt:lpstr>
      <vt:lpstr> رول استندها دارای دو جفت بازو جهت برداشتن رول کاغذ بوده و می توان دور رول کاغذ را به صورت همزمان روی آنها مستقر کرد. ماشین های پیشرفته رول استند دارای اسپیلایسر نیز می باشند که عمل تعویض رول کاغذ بدون توقف خط تولید را انجام می دهد.  زمانی که رول کاغذ در حال تمام شدن است به وسیله چشم های الکترونیکی و حس گرهای رول استند مشاهده شده و رول کاغذ ذخیره شده در اسپیلایسر به انتهای رول کاغذ قبلی می چسبد. لازم به ذکر است ضایعات و کاغذهای نامناسب در ابتدای رول باید از آن جدا شود تا پس از تعویض رول در کیفیت تولید تاثیر نداشته باشد.  </vt:lpstr>
      <vt:lpstr>نصب صحیح رول استند، گونیا بودن رول استند نسبت به آکس خط تولید موجب افزایش کارآیی می گردد. در صورتی که رول استند نسبت به سایر تجهیزات خط تولید، گونیا نباشد فشار کشش کاغذ به سمت لبه کاغذ بیشتر می شود و باعث پاره شدن مکرر کاغذ می گردد. اگر رول کاغذ کیفیت مناسبی نداشته و دارای زدگی یا پارگی در کناره ها باشد، این مشکل بیشتر به چشم می خورد.  </vt:lpstr>
      <vt:lpstr>اگر رول استند در موقعیت مناسبی نصب شود، کشش ماشین بر روی تمام نقاط کاغذ یکسان و متناسب خواهد بود. ضمن این که تمام سطح کاغذ از حرارت و شرایط یکسان برخوردار خواهد شد.  چگونگی بستن کاغذ بر روی رول استند نیز اهمیت زیادی دارد. کاغذ باید به حدی سفت و محکم شود که موجب ترکیدگی و پارگی شدید در ته رول نگردد. در حین تولید باید به ته رول توجه ویژه ای داشت و در صورت شل شدن مجدد آن را محکم کرد. شل شدن ته رول موجب خوردگی کاغذ می شود. </vt:lpstr>
      <vt:lpstr>- زمانی که رول کمتر از نصب شد و هر چه به سمت انتهای رول نزدیک تر شدیم باید مقداری بازوهای آن را آزادتر کنیم تا در انتهای رول باعث پاره شدن کاغذ نشود. زمانی که قطر رول ها در پایان کار کاهش می یاید، کاغذ روی آن تحمل فشار وارد شده از بازوها را ندارد و احتمال پاره شدن کاغذ افزایش خواهد یافت  - معمولا غلطک های ریگلاژ روی رول استندها وجود دارد. این غلطک برای کار با رول کاغذ با کیفیت پایین نقش بسیارمهمی دارند. در صورت شل بودن یک طرف رول، فشار کشش ماشین را می توان در تمام سطح کاغذ با استفاده از غلطک های ریگلاژ یکسان نمود و به اصطلاح شل و سختی آن را تنظیم کرد. </vt:lpstr>
      <vt:lpstr>● سینگل فیسر : یکی از مهم ترین بخش های یک خط کروگیت، سینگل فیسر (single facer) است که لایه کاغذ فلوتینگ را پس از کنگره کردن به یک لایه لاینر می چسباند و در نهایت یک محصول دو لایه را تولید می کند. محصول به دست آمده از ماشین سینگل فیس را کارتن دو لایه می نامند.  اندازه ریز یا درشت بودن کنگره کارتن را نای می گویند.  </vt:lpstr>
      <vt:lpstr>باید توجه داشته باشید هر چقدر اندازه کنگره ها  درشت تر باشد مقاومت عمودی آنها نیز بیشتر خواهد شد، دلیل آن این است که در کنگره های درشت تر، کاغذ فلوتینگ بیشتر مصرف شده و کاغذ بیشتری کنگره می شود بنابراین کارتن از مقاومت بالاتری برخوردار  می گردد .  </vt:lpstr>
      <vt:lpstr>سیلندرهای ماشین سینگل فیسر به جز سیلندر چسب، چسب گیر و غلطک های راهنمایی کاغذ، دارای حرارت نیز               می باشند. چسب به کار برده شده در این ماشین به وسیله حرارت گرم شده و کاغذ را می چسباند. رطوبت مازاد در کاغذ و چسب تبخیر شده و کارتن آماده مرحله بعد می شود. در سلیندرهای کنگره ای، ساکشن از داخل سیلندر به وسیله سوراخ هایی که درون شیارها وجود دارد، انجام می گردد.  </vt:lpstr>
      <vt:lpstr>  - سینگل فیسرها از روی حداکثر عرضی که تولید می کنند و نای آن می شناسند. به عنوان مثال مدل و نام دستگاه سینگل فیس به صورت ISOWA ۱۶۰ BF و BHS ۲۴OCF است.   این ماشین می تواند دارای سیستم ساکشن فن برای هدایت صحیح مسیر حرکت کاغذ فلوتینگ و حفظ فرم اصلی آن در کنگره باشد، که به آن Finger less گفته می شود.     </vt:lpstr>
      <vt:lpstr>در گذشته برای هدایت صحیح حرکت کاغذ از تیغه های برنجی با آلیاژ سخت کاری شده که حالت ارتجاعی (فنری ( نیز داشتند استفاده می گردید. این سیستم به finger tipe معروف بوده که در حال حاضر منسوخ شده است. این سیستم در ماشین های قدیمی دیده می شود و همواره مشکلاتی را برای خط تولید ایجاد می کند. از جمله این مشکلات می توان به آسیب دیدن و استهلاک سریع فینگرها اشاره کرد.</vt:lpstr>
      <vt:lpstr>در ماشین های سینگل فیسر نرمال باید حرارت مناسب در سیلندر، فشار لازم در پرس و سالم و فاسد نبودن چسب همواره کنترل شود. پرس ها به صورت پنوماتیک یا هیدرولیک کار می کنند به همین دلیل فشار هوا یا فشار روغن باید تنظیم گردد. با توجه به اینکه احتمال فاسد شدن چسب زیاد است، انتخاب چسب با فرمولاسیون مناسب اهمیت زیادی دارد.  </vt:lpstr>
      <vt:lpstr>سیلندرهای موجود در ماشین های سینگل فیسر علی الخصوص سیلندرهای کنگره، سخت کاری شده هستند و اپراتور باید از ورود اجسام سخت وفلزی و حتی شن ریزه به این سیلندرها جلوگیری کند.  از فشارهای اضافی و غیر ضروری جک ها به سیلندرها پرهیز شده و از روان کاری غلطک ها غافل نشویم تا عمر مفید و کارآیی ماشین افزایش یابد.  </vt:lpstr>
      <vt:lpstr>  معرفی اجزاء مختلف ماشین single facer ))  ۱) - سیلندر کنگره بالا  : این سلیندر در ماشین های finger less فاقد شیار فینگر بوده و پس از روش بخار shower در مسیر کاغذ فلوتنیگ قرار می گیرد. این سیلندر دارای جک بوده و فشار آن به راحتی تنظیم می شود. موقعیت سیلندر در صورت نیاز، نسبت به موقعیت سیلندر کنگره پایین تنظیم شده تا شیارهای گام فلوت کاملا به هم منطبق گردند . از مواردی که در تنظیمات corrugation roll باید در نظر داشته باشیم، موقعیت آن نسبت به شیارهای سیلندر ثابت کنگره پایین است. اگر فشار کنگره بالا به کنگره پایین به طور یکسان تقسیم نشود باعث خرد شدن کاغذ فلوتینگ می شود. برای بر طرف کردن این مشکل باید مقداری کاغذ کاربن لس را از کنگره عبور داد در صورتی که شیارها موازی نباشند، کنگره ها کاملا داخل هم ننشته اند  .در این حالت باید موقعیت سیلندر کنگره بالا را تغییر داد تا خط های ترسیم شده روی کاغذ کاربن لس کاملا موازی شده و نوک قله کنگره بالا در وسط شیار کنگره پایین قرار گیرد. قابل ذکر است جهت مشاهده بهتر موقعیت شیارها روی کاغذ، حتما پرس های ماشین درگیر شده باشند.    </vt:lpstr>
      <vt:lpstr>۲) - سیلندر و کنگره پایین):  این سیلندر در ماشین های با سیستم figer less دارای sucktion، sucktion blower, suction fan است تا به مکیدن هوای داخل شیارها ضمن هدایت کاغذ فلوتینگ در مسیر درست اجازه ندهد ، کاغذ از فرم اصلی خود خارج شود. این سیلندر امکان حرکت ۳۶۰ درجه ای به دور خود را دارد.  در ضمن این سیلندر دارای یاتاقان ثابت بوده و سایر سیلندرها موقعیت خود را با این سیلندر تطبیق می دهند. از نکات بسیار مهم در این سیلندر سالم بودن فینگرهای تمیز کننده شیارها است.  </vt:lpstr>
      <vt:lpstr>● نکات مهم در ارتباط با سیلندرهای کنگره : اپراتور باید دقت کند تا اجسام سخت و فلزی یا کاغذهایی که دارای ناخالصی و شن ریزه هستند از این سیلندرها عبود نکند. از محکم بودن پیچ و مهره های به کار رفته در ماشین اطمینان حاصل شود تا داخل کنگره ها سقوط نکرده و به کنگره ها آسیب وارد نکند. با استفاده از واشرهای فنری و آچارکشی به موقع در ماشین می توان احتمال بازشدن پیچ و مهره ها را تا حداقل کاهش داد.  </vt:lpstr>
      <vt:lpstr>در صورتی که از کاغذهای با عرض کمتر از کنگره برای تولید استفاده می شود، با برنامه ریزی دقیق به طور مساوی از سمت چپ و راست ماشین استفاده گردد. مثلا اگر از ماشین های با عرض ۲۲۰ سانتی متر بخواهیم کارتن با عرض ۱۶۰ سانتی متر تولید کنیم و برنامه تولید یک ماهه باشد باید ۱۵ روز سمت چپ ماشین و ۱۵ روز سمت راست ماشین به کار گرفته شود. اگر به این مورد توجه نشود به مرور زمان وسط سیلندرها لاغرتر از کناره ها شده و دقت سیلندر در تماس با کاغذ کاهش یافته و کارآیی ماشین به شدت پایین می آید. اگر به این مورد توجه کافی نشود پس از مدتی این ماشین نمی تواند با حداکثر عرض خود کار کند و ضایعات تولید به شدت افزایش خواهد یافت.  </vt:lpstr>
      <vt:lpstr>● سنگ نفت چیست و چه کاربردی دارد؟  سنگ نفت با قالب گیری بر روی کنگره ساخته شده و به شکل و اندازه گام فلوت می باشد. از سنگ نفت برای یکنواخت کردن فلوت و از بین بردن پلیسه های ریز حک شده بر روی کنگره استفاده می شود. پلیسه ها معمولا از عبور ناخالصی های موجود در کاغذ و شن ریزه در کنگره به وجود می آید.</vt:lpstr>
      <vt:lpstr>با استفاده از جریان بخار یا حرارت دادن به وسیله روغن و چرخاندن سیلندر، حرارت در تمام محیط سیلندر و خصوصا کنگره ها به طور یکنواخت پخش شود. یکنواختی حرارت موجب بهبود کیفیت و کاهش ضایعات تولید می گردد. اگر هر گونه ناخالصی و یا آشغال به کنگره ها یا سیلندرها بچسبد موجب تغییر ضخامت آنها شده و از دقت تولید  می کاهد. همواره باید به تمیز بودن سیلندرها توجه گردد. معمولا در ابتدای استارت یا آخر وقت کاری ماشین بدون کاغذ کار می کند، بهتر است مقداری روغن موتور روی سیلندرها ریخته شود تا چرخش سیلندر روان تر گردد.</vt:lpstr>
      <vt:lpstr>ماشین multi cassette نوعی سینگل فیسر است که مجموع سیلندرهای کنگره چرخدار بوده و توسط ریل می توان آن را از ماشین سینگل فیسر جدا کرد. یک تیغه برنجی روی این سیلندرها نصب گردیده تا چسب های منتقل شده روی سیلندر و دیگر ناخالصی ها را از روی سیلندر پاک کند و محصول تمیزتری تولید شود. این سیلندر میزان فشار وارد به سیلندر کنگره را نیز تنظیم می کند. پایین بودن فشار جک های سیلندر باعث می شود کاغذ لاینر خصوصا در لبه های کار به خوبی نچسبد . زیاد بودن فشار نیز ضمن آسیب رساندن به ماشین، کاغذها را بریده و ضعیف می کند.  </vt:lpstr>
      <vt:lpstr>مورد مهم دیگری که باید در خطوط تولید کارتن به آن توجه شود جلوگیری از حالت سکون به مدت طولانی است. این حالت موجب عدم یکنواختی حرارت در محیط سیلندر         می گردد  . اگر مدت سکون ماشین حدود ۳۰ ثانیه باشد. بخش بالای سیلندر دارای حرارت بوده و سیلندر منبسط         می گردد، در حالی که بخش پایین سیلندر سرد بوده و سیلندر منقبض می شود. این عدم یکنواختی موجب افزایش ضایعات تولید خواهد شد. </vt:lpstr>
      <vt:lpstr>● نکته مهم : تنظیم فشار دو طرف سیلندرهای کنگره pressure roll و چسب در سینگل فیسر بسیار مهم است. این تنظیمات به دو روش امکان پذیر می باشد. روش اول با تنظیم ریگلاژ نصب شده در مسیر هوای فشرده یا هیدرولیک جک های ماشین انجام می شود. با تغییر فشار ریگلاژ، میزان فشار دو طرف سیلندر کم یا زیاد می گردد. روش دوم کم یا زیاد کردن کورس مسیر حرکت جک هاست.  با کم یا زیاد کردن این فاصله میزان دور یا نزدیک شدن سیلندرها تنظیم می گردد.  در انجام این تنظیمات باید دقت شود که سیلندرها با هم تماس نداشته باشند و با هم درگیر نشوند زیرا موجب آسیب دیدن سیلندرها می گردد. فاصله سیلندرها باید به حدی باشد که فشار لازم به کاغذ وارد شود. تناسب و تعادل فشار سیلندرها در ماشین های سینگل فیسر از نکات مهم و اساسی است. یک محصول قابل قبول زمانی از ماشین سینگل فیسر خارج می شود که فشار سیلندرها تنظیم باشد.</vt:lpstr>
      <vt:lpstr> در صنعت كارتن‌سازي ورق اصطلاحا به صفحة مسطح و تا نخورده‌اي از مقواي كنگره‌اي گفته می‌شود كه‌ از مقواسازي خارج شده و هيچ عمليات چاپي بر روي آن صورت نگرفته باشد، اطلاق می‌شود. اين ورق‌ها ممكن است سه لايه، پنج لايه و يا هفت لايه باشد. مهمترين ماشين صنعت كارتن‌سازي همين ماشين ساخت ورق می‌باشد كه خود مجموعه‌اي از ماشين‌آلات كوچكتر بوده كه به صورت سري كار می‌كنند. مهمترين خواص مقاومتي كارتن را بايد در هنگام توليد اين دستگاه كنترل كرد و پارامترهاي اساسي نظير رطوبت كاغذ، حرارت دستگاه، خصوصيات چسب ساخته شده مورد مصرف و قابليت گذر كاغذ فلوتينگ و. . . . . از آن جمله‌اند.</vt:lpstr>
      <vt:lpstr>ماشين كنگره‌ساز:  مهمترين بخش ماشين مقواسازي، ماشين كنگره‌ساز می‌باشد كه خود شامل دوش بخار، دو سيلندر كنگره‌اي ، سيلندر چسب، سيلندر پاك‌‌كن، تشتك چسب، سيلندر پرس  و محفظه خلاء می‌باشد.  كاغذ فلوتينگ بعد گرم شدن ليگنين و همی‌سلولزهاي آن از دوش بخار گذشته و بعد از بخاردهي ضمن بالا بردن دماي نهايي آن كه ‌اندكي كمتر از 100 درجة سانتیگراد ‌است و نيز افزايش رطوبت و يكنواخت‌‌سازي آن در عرض، از بين دو سيلندر كنگره‌اي كه در خلاف يكديگر می‌چرخند عبور می‌كند.</vt:lpstr>
      <vt:lpstr> پيش گرم‌‌كن‌ها :  گاهي كاغذهاي فلوتينگ و لاينر مورد استفاده داراي رطوبتي بيشتر از حالت نرمال (10% تا 6) می‌باشند كه در اين حالت كاغذ را قبل از ورود به ماشين كنگره‌ساز گرم می‌كنند تا رطوبت آن كاهش يابد و در مواقعي نيز درصد رطوبت كاغذ در عرض آن يكسان نيست و حرارت دادن آن در پيش گرم‌‌كن‌ها اين نقيصه را نيز جبران می‌كنند. همچنين براي راحت‌‌تر كردن فرايند كنگره‌اي كردن ،كاغذ را حرارت می‌دهند تا ليگنين و همی‌سلولزهای موجود در كاغذ نرم شود و كاغذ فلوتينگ در لابه‌لاي سيلندرهاي موج‌دار به‌راحتي شكل‌‌پذير باشد. </vt:lpstr>
      <vt:lpstr>نيروي حركت كاغذ ضمن اصطكاك بين كاغذ و سيلندرهاي كنگره‌اي، خلاءاي است كه بعد از عبور كاغذ از بين سيلندرهاي كنگره‌اي، آن را به طرف بيرون می‌كشد. عمق شيارهايي كه برروي اين غلطك‌ها ايجاد شده‌اند بايد مساوي هم و در همديگر نشست كنند. الگوي فلوت كه با حروف A وB  و  CوE  بیان می شود، دقيقا به ارتفاع و عمق اين شيارها در سيلندرهاي كنگره‌اي بستگي دارد كه كاغذ فلوتينگ در لابه‌لاي آنها تحت فشار و حرارت شكل می‌گيرد.  </vt:lpstr>
      <vt:lpstr>فاكتورهاي زيادي در كيفيت توليد مقواي تك رويه موثرند كه ‌اپراتور اين قسمت بايد به تمامی ‌آنها توجه كند و ضمن اينكه خود او بايد از تيزهوشي ذاتي برخوردار باشد، بايد نسبت به شناخت خصوصيات كاغذ و ويژگي‌هاي دوگانة آن اطلاعاتي به او داد. كاغذهاي مورد استفاده در ماشين مقواسازي تقريبا در تمامی ‌قسمت‌‌ها تحت كشش هستند، بنابراين مقاومت به كشش و مقاومت به پارگي از مهمترين فاكتورهاي كاغذ موثر در روند توليد می‌باشند.  تمامی‌سيلندرهاي موجود در دستگاه كنگره‌ساز بايد نسبت به هم فواصل مساوي  در طول داشته باشند و اين فواصل با دقت بسيار بالايي تنظيم می‌شوند. لازم به يادآوري است كه دما در مجموعة كنگره‌ساز 190-160 درجة سانتيگراد است و دماي پايين‌‌تر از آن علاوه بر شكل‌گيري ناقص كنگره موجب پيوند ناقص چسبندگي بين كنگره و لاينر می‌گردد. </vt:lpstr>
      <vt:lpstr>نيرويي كه باعث می‌شود تا مقوا بر روي پليت‌‌ها حركت كند، تسمه‌اي نسوز است كه سرتاسر مقوا را می‌پوشاند و در واقع مقوا بين تسمه و پليت‌‌ها است و تسمه با اندك فشاري بر روي مقوا و حركت به سمت جلو توسط موتور الكتريكي، مقوا را به سمت جلو می‌كشد. فشاري كه تسمه به ورق وارد می‌كند كنترل شده ‌است و به علت اينكه مساحت تحت فشار زياد است، له‌شدگي در ورق روي نمی‌دهد.   پهنای تسمه دورو كننده ‌اندكي بيشتر از عرض مقواي توليدي بوده و طول آن نيز بستگي به تعداد پليت‌‌ها دارد. جنس تسمه‌ از الياف نسوز است كه در تمامی‌سطح آن مانند توري ميز فوردينير داراي منافذي است كه رطوبت تبخير شده‌ از مقوا را در خود جاي داده و طي گردش متوالي، اين بخار آب را به محيط می‌رساند. نظافت ماهيانه تسمه‌ها بسيار لازم و توصيه شده ‌است و شستشوي آن حتما بايد با آب شيرين صورت گيرد.  </vt:lpstr>
      <vt:lpstr>در قسمت ورودي دو رو كننده، در مجاورت اولين پليت، پمپ روغني است كه‌اسپري روغن را بر روي لاينر رويه ‌انجام می‌دهد. اين لاينر در تماس مستقيم با پليت‌‌ها است و چون لاية رويي كارتن است، اسپري روغن روي آن سبب براقيت و نيز افزايش كيفيت چاپ شده و نفوذپذيري كارتن را در برابر رطوبت كاهش می‌يابد.</vt:lpstr>
      <vt:lpstr> برش‌زن طول و خط تازن :  برش زدن طولي و خط تا زدن همزمان در يك دستگاه رخ می‌دهد و اين دستگاه كه ‌اصطلاحا اسليتر نام دارد، از دو شافت كه در خلاف جهت هم می‌چرخند و نيروي محرك خود را از يك موتور مجزا می‌گيرند، تشكيل شده ‌است. مجموعه‌اي از چاقو و خط‌‌انداز كه به صورت دايره هستند و ‌اين شافت‌‌ها در داخل آنها قرار می‌گيرد. در حقيقت قسمت اعظم مشخصات ابعادي كارتن در حال ساخت در اين قسمت را اعمال می‌کنند (ابعاد ارتفاع، درب‌‌ها، عرض شيت).خط‌‌اندازها قله فلوت را در مكان تعريف شده له می‌كنند و كارتن دراين ناحيه بدون شكستگي فلوت براحتي تا می‌خورد.</vt:lpstr>
      <vt:lpstr> برش‌زن طول :  اين قسمت از ماشين مقواسازي كه ‌اصطلاحا كاتاف نام دارد، از دو شافت كه مانند اسليتر در خلاف جهت يكديگر می‌چرخند و در طول هر كدام از آنها يك تيغه فولادي قرار دارد،  تشكيل شده ‌است. با قرار گرفتن اين تيغه‌ها روي يكديگر، مقواي بين آنها بريده می‌شود. در صورت وجود چهار شافت كه به صورت مطبق قرار دارند، ماشين قادر به توليد همزمان دو سفارش با اندازه‌هاي مختلف می‌باشد. با قرار دادن چرخ كوچك و متحركي كه بعد از اسليتر و قبل از كاتاف بر روي مقوا در حال ساخت قرار دارد و با استفاده‌ از محاسبات محيطي چرخ مذكور اندازة دقيق به كاتاف داده شده و در طول مناسب شيت مقوا قطع خواهد شد. در كاتاف‌‌هاي مطبق اين سيستم به صورت مجزا عمل می‌كند. رعايت نكات فني در حفظ و نگهداري از تيغه‌هاي كاتاف بسيار مهم می‌باشد.   </vt:lpstr>
      <vt:lpstr> جمع‌كن ورق‌‌ها: جمع‌كن ورق‌ها آخرين قسمت در ماشين مقواسازي هستند كه‌ از چندين تسمه‌هاي پهن تشكيل شده كه ورق‌ها را روي هم انباشته كرده و فرايند جمع‌آوري آنها را توسط اپراتور تسهيل می‌كند. البته در ماشين‌‌هاي مقواسازي امروزي و مدرن تغيراتي شگرف در اين قسمت داده شده ‌است كه بدون نياز به اپراتور، ورق‌هاي ساخته شده با استفاده‌ از استكر و نوار نقاله مستقيما به طرف ماشين‌‌هاي چاپ حركت می‌كنند. </vt:lpstr>
      <vt:lpstr>نکاتی درمورد چاپ</vt:lpstr>
      <vt:lpstr>جنس لاينر، مقوا  و  ورق كارتن  كه  در محصول   نهايي   به‌كار مي‌‌روند  متفاوت  هستند. براي دستيابي به چاپ با كيفيت ؛ كارتن ، مركب بايد به‌صورت كنترل‌شده و يكنواخت چه در مناطق تنپلات و چه در مناطق  هافتون روي كار بنشيند.   براي رسيدن به  چاپ باثبات به گونه‌اي كه كيفيت از يك ورق به ورق‌  ديگر در طول فرايند تغيير نكند، بايد خواص و ويژگي‌هاي كاغذ   به خوبي  تعيين   شده  و كنترل شود. تيراژپذيري كاغذ به‌طور معمول براساس ميزان سهولت چاپ روي آن تعيين مي‌‌شود.    </vt:lpstr>
      <vt:lpstr>عواملي كه بر كيفيت چاپ‌پذيري كاغذ تأثير دارند عبارتند از: 1- صافي   2-  مقاومت در مقابل پارگي  3-  استحكام  4-  ميزان جذب مركب  5 -  پايداري ابعاد 6-  مقاومت سطح كاغذ 7- ضخامت و مقاومت در مقابل كشش.</vt:lpstr>
      <vt:lpstr>چاپ‌پذيري كاغذ يعني:   ميزان توانايي آن در بازتوليد منسجم و يك‌دست تصوير. اين توانايي به عواملي چون دانسيته رنگ، يكسان بودن و يك‌دست بودن تنپلات‌ها، محدوده تونال، ويژگي‌هاي انتقال مركب و فام رنگ بستگي دارد. </vt:lpstr>
      <vt:lpstr>ويژگي‌هاي سطح لاينر:  كيفيت چاپ به عوامل متعددي از جمله پرداخت سطح كاغذ، لاينر يا مقوا؛ شكل‌ ظاهري و ميزان جذب‌پذيري مركب، نفوذپذيري، ساخت و ضخامت كاغذ بستگي دارد.   ويژگي‌هاي مواد لاينر يا مقوا نيز به سهم خود به عوامل زياد ديگري از جمله ماهيت الياف مورد استفاده و نحوه استفاده از آن در هنگام توليد كاغذ و همچنين مراحل شكل‌دهي، كوتينگ و پرداخت بستگي دارد. يكي از مهم‌ترين عواملي كه كيفيت چاپ را تحت تأثير قرار مي‌‌دهد ساختار سطح كاغذ و نرمي يا زبري آن است. ميزان نرمي كاغذ به مورفولوژي (ريخت‌شناسي) الياف كاغذ بستگي دارد . </vt:lpstr>
      <vt:lpstr>از فرايندهاي تكميلي مثل صيقلي كردن سطح كاغذ يا كلندرينگ (Calendering)  و كوتينگ  مي‌‌توان براي دستيابي به ساختارهاي ويژه روي سطح كاغذ استفاده كرد. اين عوامل نيز به ميزان جذب‌پذيري و نفوذپذيري كاغذ و در نهايت انتقال مركب روي كاغذ بستگي دارد. </vt:lpstr>
      <vt:lpstr>ضخامت (كاليپر) كاغذ براساس نوع پرداخت آن تغيير مي‌‌كند. ضخامت رابطه مستقيم با ميزان خيسي (رطوبت)، فشار وارد آمده در هنگامي كه كاغذ هنوز خيس است و ميزان كلندرينگ دارد. ضخامت يكنواخت رول كاغذ براي دستيابي به كيفيت خوب در هنگام چاپ ضروري است. ضخامت متغير در ورق كاغذ مي‌‌تواند در مرحله چاپ مشكل ايجاد كرده و چاقي ترام را افزايش دهد. </vt:lpstr>
      <vt:lpstr>حجم (Bulk) كاغذ ضريب هواي موجود به توده جامد يك ورق كاغذ را تعيين مي‌‌كند. اين رابطه در هنگام تعيين نوع استفاده نهايي از كاغذ يا لاينر اهميت دارد.   فشارپذيري به ميزان كاهش ضخامت كاغذ پس از تحمل فشار عمود بر سطح آن اطلاق مي‌‌شود. فشارپذيري در حقيقت جزو خواص مقاومتي كاغذ است كه بر ميزان انتقال مركب تأثير مي‌‌گذارد. فشارپذيري به سهم خود تحت تأثير سختي، دانسيته و تركيب كاغذ است. </vt:lpstr>
      <vt:lpstr>ميزان جذب‌:   ميزان جذب (Absorbency)، ضريب جذب و ورود مايع (مركب) به كاغذ در اثر عمل يا خاصيت موئينگي است. اين ضريب به ضخامت حجمي كاغذ بستگي دارد. ساختار كاغذ به گونه‌اي است كه از پرزها و كانال‌هاي بسيار ريز تشكيل شده است. عمل يا خاصيت موئينگي به رابطه بين انرژي سطح كاغذ و كشش سطح و ويسكوزيته مركب بستگي دارد . </vt:lpstr>
      <vt:lpstr>كاغذ با ضخامت حجمي بالا از پرزهاي بلند و حفره‌هاي باز تشكيل شده و ممكن است علاوه بر پيگمنت مركب حامل‌هاي آن را نيز جذب كند. كاغذي كه به خوبي صيقلي و پرداخت شده، ممكن است تنها حامل‌ها را جذب كند. درجه جذب مركب توسط لاينر مهم است. از سوي ديگر تضاد به وجود آمده بين مركب‌ و كاغذ نيز از اهميت بالايي برخوردار است. مركب تنها در حالتي مي‌‌تواند نور را به خوبي جذب كند كه پيگمنت آن در سطح كاغذ باقي مانده و جذب نشده باشد. هر چه مركب بيشتري جذب لاينر شود بخش بيشتري از متن و تصوير درون لاينر جذب شده و ديده نخواهد شد.  </vt:lpstr>
      <vt:lpstr>رنگ مشكي براقيت خود را از دست داده و حتي گاهي خاكستري به نظر مي‌‌رسد. از سوي ديگر مركبي كه روي مواد پوشش داده شده (Coated) با قدرت جذب كم چاپ شود ممكن است رنگ متفاوتي از رنگ اصلي خود را به نمايش بگذارد. همين امر گواهي بر اهميت قابليت جذب مركب توسط كاغذ است.   درجه جذب مركب، دانسيته را تعيين مي‌‌كند. ضريب جذب به تركيبي از عناصر مختلف كه شامل خمير كاغذ، رنگدانه‌هاي كاغذ، آهارزني، درجه پالايش، كلندرينگ، دانسيته و پوشش (Coating) سطح (اگر داراي پوشش باشد) مي‌‌شود، بستگي دارد. كاغذهاي معمولي و غيرگلاسه اغلب دانسيته پايين‌تري نسبت به كاغذهاي گلاسه دارند.   </vt:lpstr>
      <vt:lpstr>لايه مركب، غبار كاغذ، خواص شيميايي‌:  لايه مركبي كه روي كار مي‌‌نشيند بايد ضخيم‌تر از ميزان  زبري سطح كاغذ يا مقوا باشد تا از اين طريق قشر مركب به‌طور يكنواخت روي سطح منتقل شود. كليشه‌هاي فتوپلي‌مر جديد كه داراي ميزان زبري Shore-A   هستند تا حدي مي‌‌توانند مشكل سطوح ناصاف مقوا را حل كرده و مركب را به‌طور يكنواخت روي سطح كار منتقل كنند. تركيب نامناسب و ناموزن كليشه، چسب و فومي كه براي زيرسازي كليشه به‌كار مي‌‌رود مي‌‌تواند باعث افزايش چاقي ترام شود. هر چه مقواي كنگره‌اي نرم‌تر باشد زبري سطح آن نيز كم‌تر است ولي از سوي ديگر وضوح عناصر چاپ شده روي اين نوع مقوا كاهش يافته و عناصر تصويري فشرده‌تر به نظر مي‌‌رسند.  </vt:lpstr>
      <vt:lpstr>انتقال لايه‌هاي ضخيم‌تر مركب در هنگام چاپ نيز باعث افزايش چاقي ترام مي‌شود. لايه ضخيم مركب ديرتر خشك مي‌‌شود. همين امر باعث افزايش زمان چاپ مي‌‌شود كه به سهم خود هزينه‌ها را افزايش مي‌‌دهد. در چاپ فلكسو مركب‌هايي با ويسكوزيته پايين مورد استفاده قرار مي‌‌گيرند. حامل مركب قدرت انتقال بالا دارد و مي‌‌تواند به سرعت جذب كوتينگ شده و پيگمنت را روي سطح باقي بگذارد. تصوير براقيت را از دست داده و پيگمنت به راحتي از سطح كار زدوده مي‌‌شود. اين مشكل ممكن است هنگامي رخ دهد كه از لاينر با كيفيت پايين استفاده شده باشد. تطبيق درجه جذب لاينر با رئولوژي (سيال بودن) مركب از اهميت بالايي برخوردار است. گرد و غبار مقوا (Dusting) يكي ديگر از مشكلات چاپ بسته‌بندي است. اگر هيچ فيلتري براي مركب استفاده نشود، غبار كاغذ و مقوا در مركب جمع شده و به كليشه منتقل مي‌‌شوند. اين پديده Dirty Printout   يا چاپ چرك ناميده مي‌‌شود. </vt:lpstr>
      <vt:lpstr>خواص و مواد شيميايي مركب مي‌‌توانند بر چاپ‌پذيري آن تأثير بگذارند. اگر لاينر بيش از حد اسيدي باشد زمان خشك شدن مركب افزايش پيدا مي‌‌كند. معمولاً مقدار PH  مناسب بين 5 و 5/‌‌5 و كمي بيشتر براي لاينرهاي بدون پوشش (Uncoated)  است و 7 تا  8/5 براي لاينرهاي پوشش‌ داده شده (Coated)  است. </vt:lpstr>
      <vt:lpstr> لاينرها:   به‌طور كلي در صنعت بسته‌بندي سه نوع لاينر وجود دارد:   - كرافت لاينر (Kraft Liner) هنگامي استفاده مي‌‌شود كه مقاومت پارگي كارتن بايد بالا باشد. اين لاينر به‌طور معمول با فلوت‌‌هاي A، C و B به‌كار مي‌‌رود.   - تست لاينر (Test Liner) يك كاغذ ارزان و كارآمد است كه از كاغذ باطله ساخته مي‌‌شود. اين كاغذ از دو لايه تشكيل شده است. يك لايه ضخيم‌تر و يك لايه بيروني جذاب‌تر. اين لاينر نيز تنها با فلوت‌هاي A  ، C و B به‌كار مي‌‌رود.   - لاينر تزييني (Decorative Liner) يا لاينر گلاسه.    در زمينه لاينرها همواره سه انتخاب وجود دارد. لاينر غيرگلاسه، لاينر نيمه‌گلاسه و لاينر تمام گلاسه. به لاينرهاي گلاسه لاينرهاي تزييني نيز مي‌‌گويند. لايه بيرون اين لاينر مي‌‌توان چاپ زيبا و جذابي به‌ويژه براي كارهاي چند رنگ ارايه دهد. از لاينرهاي تزييني به‌طور روزافزون همراه با فلوت‌‌هاي B،  E و F استفاده مي‌‌شود.   </vt:lpstr>
      <vt:lpstr>كليشه‌هاي  فتوپلي‌مر  براي  چاپ  كارتن‌:   ويژگي‌هاي كليشه‌هاي فتوپلي‌مري كه براي چاپ مستقيم روي كارتن به‌كار مي‌‌روند توسط عوامل مختلف از جمله فرايند چاپي، سطح چاپ‌پذير ، شرايط و نيروهايي كه در هنگام چاپ به وجود مي‌‌آيند تعيين مي‌‌شود. انواع لاينرها، انواع كاغذها و مقواها با ويژگي‌هاي كيفي متفاوت، خواص مركب، مشخصات فني نورد آنيلوكس و محدوديت‌هاي ماشين چاپ هر كدام به سهم خود در فرايند چاپ مستقيم روي كارتن، بهينه‌سازي آن و توليدات ديگري كه در صنايع تبديلي استفاده مي‌‌شود نقش ايفا مي‌‌كنند. </vt:lpstr>
      <vt:lpstr>كليشه‌هاي فتوپلي‌مر از چهار بخش تشكيل شده‌اند: مواد چسبنده، مونومرها، فعال‌كننده‌هاي نوري و مواد افزوني. تنوع و تعداد اين اجزا، خواص هر كدام و تأثير متقابل اين اجزا بر همديگر سهم فراواني در عملكرد و كيفيت چاپ دارند. اجزاي به‌كار رفته در ساخت كليشه‌هاي فتوپلي‌مر بر انتخاب نوع مركب آب پايه نيز تأثير دارند. خواص انتقال مركب، ميزان چسبي كه بايد به‌كار رود، رزولوشن كليشه، ثبات آن،و محدوديت‌هاي ماشين چاپ مهم‌ترين مواردي هستند كه در هنگام ساخت كليشه توسط سازندگان در نظر گرفته مي‌‌شود. </vt:lpstr>
      <vt:lpstr>ويژگي‌هاي كليشه فلكسو:   در طراحي و ساخت كليشه‌هاي فلكسوي جديد، نياز چاپكاران براي توليد نقاط هافتون ظريف‌تر، رزولوشن بالا، نقاط درخشان و در عين حال انتقال يك‌دست و يكنواخت مركب روي كار، از سوي سازندگان كليشه در نظر ‌گرفته مي‌‌شود. البته دستيابي به همه اين عوامل كاري  دشوار است  و اغلب يك  ويژگي فداي ويژگي ديگري مي‌‌شود. چاپكاران نيز كليشه‌هاي فلكسو را با چسب‌هاي  گوناگون و مواد مختلف براي زيرسازي و لاينرهاي  گوناگون استفاده مي‌‌كنند.</vt:lpstr>
      <vt:lpstr>همين امر تركيب‌ها و آميزه‌هاي متعدد و فراواني را در مقابل چاپكاران  قرار مي‌‌دهد.  علت  تركيب مواد و محصولات مختلف استفاده بهينه از برخي از خواص كليشه، الاستيسيته  (كشساني)، سختي‌سنج (Durometer)  و قابليت‌هاي انتقال مركب مناسب براي كاربردهاي  يك سطح  چاپ‌پذير خاص مي‌‌باشد.   براي استانداردسازي كيفيت چاپ، چاپكاران كارتن به‌طور روزافزون از كليشه‌هاي فتوپلي‌مر نازك‌تر با دو ضخامت استاندارد  3/94 و 3/18 ميلي‌متر استفاده مي‌‌كنند. كليشه فلكسوي خوب بايد بتواند لايه مركب را به‌طور يكنواخت همراه با چاقي ترام كم روي كار منتقل كند. </vt:lpstr>
      <vt:lpstr>يكي ديگر از ويژگي‌هاي مورد نياز براي كليشه فلكسو ارايه يك چاپ با رجيستر دقيق و ارايه خطوط نازك نگاتيو در مناطق تنپلات و توناليته كامل رنگ است. ميزان سختي كليشه نبايد  از 42 Shore-A  براي كارتن‌هاي با فلوت E ، F و34 Shore-A  براي كارتن با فلوت‌هاي B ،  C يا A تجاوز كند. در عين حال چاپكاران به كليشه‌اي نياز دارند كه از قابليت انعطاف يا الاستيسيته بالا برخوردار باشد و به راحتي روي سيلندر نصب شود. انعطاف كليشه، كاهش زمان آماده‌سازي را به ارمغان خواهد آورد زيرا تنظيم فشاري كه روي كار وارد مي‌‌آورد آسان است. </vt:lpstr>
      <vt:lpstr>كليشه مناسب پس از ظهور و شست‌وشو به سرعت خشك مي‌‌شود و همين امر در افزايش سرعت فرايند چاپ و ميزان توليد تأثير به سزايي دارد. به‌طور معمول زمان نوردهي اوليه كه از پشت انجام مي‌‌شود بايد طولاني باشد و در عين حال تأثير نوسانات انتشار اشعه يووي بايد به حداقل برسد.  علاوه بر آن نوردهي سطح كليشه بايد كوتاه باشد و نوردهي نهايي كه به منظور سخت كردن مجدد كليشه انجام مي‌‌شود بايد طولاني باشد. انتظار مي‌‌رود اين ويژگي‌هاي متفاوت كه اغلب با يكديگر در تضاد نيز هستند در پليت‌هاي ديجيتال نيز وجود داشته باشند. علاوه بر آن پليت‌هاي ديجيتال رزولوشن و كيفيت بهتري نيز بايد ارايه دهند. </vt:lpstr>
      <vt:lpstr>محدوديت‌هايي كه در انتخاب اجزا و مواد تشكيل‌دهنده كليشه به سازندگان تحميل مي‌‌شود مي‌‌تواند ويژگي‌ها و قابليت‌هاي كليشه را نيز تحت تأثير قرار داده و محدود كند. همين امر برآورده كردن انتظارات فراواني را كه از كليشه‌هاي فلكسو وجود دارد غيرممكن مي‌‌سازد. اين نيازهاي متضاد را نمي‌‌توان تنها با استفاده از ايجاد تغييرات در فرمولاسيون مركب، تغيير كليشه و يا زيرسازي آن برآورده ساخت. اغلب مي‌‌بايست مجموعه‌اي از عوامل و عناصر تغيير يابند تا بخش عمده‌اي از اين خواست‌ها برآورده شوند. اين عناصر از فرمولاسيون كليشه گرفته، تا برنامه‌هاي كاربردي و عمليات چاپ را دربرمي‌گيرند.</vt:lpstr>
      <vt:lpstr>زيرسازي كليشه‌:   براي كاهش ميزان تغيير شكل كليشه در هنگام چاپ بايد از مواد مناسب فشارپذير براي زيرسازي كليشه استفاده شود. فوم فشارپذير (Compressible foam) قادر است بخش عمده‌اي از فشار اضافي چاپ را جذب كرده و كيفيت چاپ را افزايش دهد. فشارپذيري و قابليت بازگشت به وضع اوليه بر خاصيت انتقال مركب كليشه فتوپلي‌مر تأثير مي‌‌گذارد. ضخامت فوم نبايد بيشتر از ضخامت كليشه باشد زيرا ضخامت بيش از حد مي‌‌تواند باعث عدم ثبات كليشه و در نهايت كاهش كيفيت چاپ باشد. </vt:lpstr>
      <vt:lpstr>چاپكاران به دنبال افزايش كيفيت‌:   كيفيت چاپ بالا و در حد افست هدف چاپكاران فلكسو و دست‌اندركاران صنايع تبديلي است. تيراژپذيري بيشتر مقواي كنگره‌اي باعث خواهد شد تا ميزان خواب ماشين كاهش يافته و از سوي ديگر افزايش چاپ‌پذيري لاينر باعث شده تا چاپكاران به دنبال توليد مقواي با كيفيت بهتر، كاغذهاي با كيفيت، انتقال مركب بهتر و كاهش چاقي ترام و سرعت توليد بالاتر باشند.</vt:lpstr>
      <vt:lpstr>ساخت مركب : مركب‌هاي چاپ بايد از لحاظ عملكرد با شرايط جديدي روبرو شوند، از اين رو ضرورت دارد كه در ساخت آنها كنترل زيادي انجام شود. مركب‌ها داراي سه جزء اصلي می‌باشند. رنگدانه ها، محيط مايع يا حلال و رزين.  رنگدانه‌ها طي يك فرايند آسياب، در محيط مايع به حالت تعليق در می‌آيند. اين رنگدانه‌ها ممكن است منبع آلي و يا معدني داشته باشند. رنگدانه‌هاي معدني شامل اكسيد روي (سفيد)، سولفات سرب و كرومات سرب و اكسيد سرب كه مخلوط آنها رنگ‌هاي زرد و نارنجي و قرمز را می‌آفرينند، اكسيد آهن (زرد و قرمز و قهوه‌اي) و يا رنگدانه‌هاي كربن سياه كه رنگ مشكي را می‌سازند. همچنین رنگدانه‌ها از رسوب دادن يك محلول روي يك نمك خنثي مثل سولفات سديم ساخته می‌شود. به‌علاوه تركيبات پايدار كننده و پرورنده نيز به مركب اضافه می‌شود و مطابق با كاربرد نهايي و نوع چاپ به خصوص، تركيبات ديگري نيز توسط سازنده مركب به آن اضافه می‌شود.  </vt:lpstr>
      <vt:lpstr>بستر ناقل مركب يا حلال، رنگدانه‌هاي رنگي را از سيستم مركب‌دهي ماشين چاپ به نقاط مورد نظر روي كاغذ انتقال می‌دهند. البته لازم است اين حلال با روش چاپ مورد استفاده سازگار باشد. مثلا چاپ افست نيازمند مركبي است كه در برابر آب مقاوم باشد و در ماشين چاپ امولسيون نشده و آبگريز باشد.   مركب‌هاي فلكسو كه بيش از 80% چاپ بر روي كارتن را تشكيل می‌دهند، بايد بسيار رقيق باشند و با قابليت نفوذ سريع عمل كنند تا با سهولت بسيار توسط كاغذ جذب شوند. ناقلين اين نوع مركب‌ها اغلب از روغن بذر كتان يا مواد با زمينة سنتزي ساخته می‌شوند.  </vt:lpstr>
      <vt:lpstr>رزين‌ها هم عامل چسباندن رنگدانه‌ها بر روي الياف سلولز در غياب حلال‌های رنگ هستند و تا دوباره كاغذ چاپ شده در معرض حلال قرار نگيرد، فيلم رنگي بر روي كاغذ وجود داشته و نيز در مقابل سايش مقاوم است.  مركب‌هاي چاپ در ماشين خواصي را به نمايش می‌گذارند كه به عنوان ويژگي‌هاي كاربري شناخته شده‌اند.  </vt:lpstr>
      <vt:lpstr> ويژگي‌هاي كاربري مركب عبارتند از: 1-     بدنه   2-     چسبناكي  3-     طول مركب  الف - مركب بلند يا روان ب- مركب كوتاه يا غليظ ج- مركب ژل‌گرا </vt:lpstr>
      <vt:lpstr>بدنه ‌اصطلاحي است كه به غلظت و خواص سياليت مركب اشاره دارد. مركب‌هاي چاپ فلكسوگرافي تا اندازه‌ای رقيقند، در حالي كه مركب‌هاي افست غلظت بيشتري دارند.  در صنعت مركب اصطلاح چسبناكي به ويژگي چسبندگي مركب اشاره دارد. در واقع چسبناكي عبارت است از نيروي لازم براي تقسيم يك لايه مركب بين دو سطح مجزا (از يك طرف زينك چاپ و از طرف ديگر سطح كاغذ). در چاپ افست چسبناكي مركب بيشترين اهميت را دارا است.  </vt:lpstr>
      <vt:lpstr>چسبناكي مركب در حين عمليات چاپ تغيير می‌كند، مثلا سرعت ماشين چاپ چسبناكي مركب را افزايش می‌دهد و يا افزايش دما باعث كاهش چسبناكي مركب می‌شود.    ويژگي نهايي مورد ملاحظه در مورد مركب، طول مركب است. كه براي توصيف قابليت سياليت يك مركب بر روي ماشين اشاره دارد. يك مركب طويل يا بلند و يا روان برروي ورقي از شيشه هنگام نواختن ضربه با انگشت به ميزان زيادي روان می‌شود در حالي كه مركب‌هاي غليظ زودتر از مركب‌هاي روان قطع خواهد شد. بعضي از مركب‌ها ماهيت ژل گرايي دارند، يعني در هنگام شروع مصرف در برابر جريان مقاومت نشان می‌دهند تا آنكه براي مدت معيني مورد اختلاط واقع شوند و در صورت ثابت ماندن مجدد، مركب‌ها سخت و گرانرو خواهند شد.  </vt:lpstr>
      <vt:lpstr>آزمون های کاغذ ،مقوا و کارتن</vt:lpstr>
      <vt:lpstr>نام آزمون :  روش تعیین مقاومت کششی کاغذ (Tensile)   Tensile breaking properties of paper  هدف:  این روش در واقع نشان دهنده نیروی مورد نیاز در واحد سطح است که جهت پاره کردن یک نمونه کاغذ به کار می رود و همچنین نشاندهنده درصد تغییر طول به هنگام پارگی میباشد.  به مقدار نیروی کششی لازم جهت اینکه کاغذ در آستانه پاره شدن قرار گیرد مقاومت کششی گویند.عموما میزان نیروی کششی در جهت  MD ( طول ماشین) بیشتر از جهت CD ( عرض ماشین) است. وسایل مورد نیاز: 1- دستگاه نمونه بر تست کشش  ، مدل B - 6018 GT 2- دستگاه اندازه گیری مقاومت به کشش                                         tensile testing machine </vt:lpstr>
      <vt:lpstr>روش انجام کار: 1- آزمونه را از تکه نمونه به طور تصادفی انتخاب کنید. هیچ گونه چین خوردگی و ترک ویا نقص ظاهری و همچنین اثر آب  نباید روی آزمونه وجود داشته باشد و آزمونه باید از فاصله بیش از 15 میلی متر از لبه    رول نمونه انتخاب شوند. 2- آزمونه ها را به طور جداگانه ببرید و باید به تعداد کافی آزمونه آماده شود تا حداقل 10 آزمونه در جهت طولی (MD) و 10 آزمونه در جهت عرضی کاغذ (CD) تهیه شوند. 3- لبه های آزمونه باید در تمام طول صاف و موازی با هم با حد روا داری 0.1 + یا -  میلی متر تمیز و بدون عیب بریده شوند. 4- ابعاد آزمونه ها :  *  پهنای 15 میلی متری با حد روا داری 0.1 +-  میلی متر * طول آزمونه ها باید به اندازه ای باشد که هنگام قرار دادن قسمت موثر، آزمونه دستکاری نشود. 5- فاصله بین دو خط گیرش 2+- 180 میلی متر است. 6- سرعت دور شدن گیره ها از یکدیگر یعنی سرعت افزایش طول آزمونه معادل 20 میلی متر بر دقیقه  با روا داری 5  +- میلی متر  بر دقیقه باشد. (یعنی از 15 تا 25) 7- خط مرکزی گیره ها و آزمونه باید هم محور بوده و همچنین موازی با جهت نیروی اعمال شده قرار گیرند. در حین آزمایش ، سطح گیره ها باید در یک صفحه و طوری تنظیم شوند که آزمونه را نیز در همان صفحه نگهدارند. 8- استفاده از دستکش یکبار مصرف یا دستکش نخی برای جابجایی آزمون توصیه می شود. 9-   مطابق استاندارد T494 om-96   و استاندارد 2-8273 ISIRI این آزمون انجام می شود و همچنین بر حسب KN/M گزارش می شود. </vt:lpstr>
      <vt:lpstr>نام آزمون : استحکام بین لایه ای ورق ( (PAT Pin adhesion of corrugated by selective separation هدف:  این روش برای اندازه گیری  نیروی مورد نیاز برای جداسازی انواع فلوت از لاینر استفاده می شود. چسبندگی خوب فلوت با لاینر از ویژگی های خیلی مهم برای تعیین کیفیت ورق ها و جعبه ها می باشد.   وسایل مورد نیاز: 1- دستگاه نمونه بر تست استحکام بین لایه ای  ، مدل   GT-6019-A 2-  وسایل زیر :  </vt:lpstr>
      <vt:lpstr>روش انجام کار:  1- نمونه را به اندازه  150 میلی متر طول  در 50 میلی متر عرض از جاهای مختلف نمونه گرفته شود. و نسبت به نوع فلوت اندازه متفاوت می باشد. 2 –  نمونه خیس نباشد،  و همچنین بدون ؛ چروک ،  شکاف و تا خورده باشد.  3- حداقل 10 نمونه تست شود. 4-  از استاندارد  T821 om-06و JIS-Z0402  برای انجام این آزمون استفاده می شود. </vt:lpstr>
      <vt:lpstr>نام آزمون: مقاومت در برابر فشار بر لبه ورق کارتن     (ECT)   Edge compressive strength of corrugated fiberboard هدف: این آزمون تحمل مقوای کنگره ای را در برابر بارهایی که به صورت موازی به کنگره ها (از بالا به پایین ) وارد می شود را اندازه گیری می کند . مقدار مقاومت لبه های ورق کارتن در برابر فشار ، از حداکثر نیرو فشار وارده به لبه طولی نمونه آزمایش که بر حسب KN/m   بیان می شود ، بدست می آید.    وسایل مورد نیاز:  دستگاه نمونه بر مقاومت در برابر فشار بر لبه ورق کارتن ،                                    مدل GT-6019-B </vt:lpstr>
      <vt:lpstr>وسایل مورد نیاز:  1- دستگاه نمونه بر مقاومت در برابر فشار بر لبه ورق کارتن ،   مدل GT-6019-B   2- قطعه ECT   </vt:lpstr>
      <vt:lpstr>روش انجام کار:   1- نمونه را به اندازه  100 میلی متر طول  در 60 میلی متر عرض از جاهای مختلف نمونه گرفته شود. و از دستگاه نمونه گیر مدل  GT-6019-A استفاده شود. 2 –  نمونه خیس نباشد،  و همچنین بدون ؛ چروک ،  شکاف و تا خورده باشد.  3-  با استفاده نمونه گیر مدل  GT-6019-B  نمونه به شکل مورد نیاز برای آزمون تهیه شود. 4- حداقل 10 نمونه تست شود. 5- از استاندارد JIS Z0403-2  و T 811om- 02 برای انجام آزمون استفاده می گردد.   </vt:lpstr>
      <vt:lpstr>نام آزمون:  آزمون مقاومت  فشاری جعبهBCT)   )  Box compression test هدف:   این آزمون برای تعیین مقاومت جعبه های کنگره ای می باشد. از این آزمون برای تعیین مقاومت جعبه ها در انبار ها و نیز میزان تحمل جعبه در ترابری های مسافت دور، استفاده             می گردد.  </vt:lpstr>
      <vt:lpstr>وسایل مورد نیاز:  دستگاه فشار عمودی بسته بندی و انبار داری                  GT-7036 ASF    روش انجام کار:   1- جعبه را در مرکز قرار داده و صفحات تخت باید به اندازه کافی پهن باشند ، به طوری که لبه های آنها بیرون نزند. 2- نمونه جعبه ها سالم باشند. 3- جعبه ها 4 گوش ، چسب ها خشک شده باشند.  </vt:lpstr>
      <vt:lpstr>4- حداقل 5 جعبه برای آزمون استفاده شود. 5- نتایج بر حسب نیوتن یا کیلو گرم اعلام می گردد. 6- از استاندارد T804 om -06  و همچنین استاندارد ISIRI   به شماره 1641 برای اندازه گیری میزان مقاومت فشاری جعبه ها استفاده می شود. </vt:lpstr>
      <vt:lpstr>PowerPoint Presentation</vt:lpstr>
    </vt:vector>
  </TitlesOfParts>
  <Company>Gerdoo.net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کارتن سازی</dc:title>
  <dc:creator>choobdari</dc:creator>
  <cp:lastModifiedBy>h-test</cp:lastModifiedBy>
  <cp:revision>678</cp:revision>
  <dcterms:created xsi:type="dcterms:W3CDTF">2012-03-26T08:52:55Z</dcterms:created>
  <dcterms:modified xsi:type="dcterms:W3CDTF">2016-09-18T12:49:45Z</dcterms:modified>
</cp:coreProperties>
</file>